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5" r:id="rId2"/>
  </p:sldMasterIdLst>
  <p:notesMasterIdLst>
    <p:notesMasterId r:id="rId18"/>
  </p:notesMasterIdLst>
  <p:handoutMasterIdLst>
    <p:handoutMasterId r:id="rId19"/>
  </p:handoutMasterIdLst>
  <p:sldIdLst>
    <p:sldId id="260" r:id="rId3"/>
    <p:sldId id="279" r:id="rId4"/>
    <p:sldId id="261" r:id="rId5"/>
    <p:sldId id="271" r:id="rId6"/>
    <p:sldId id="272" r:id="rId7"/>
    <p:sldId id="285" r:id="rId8"/>
    <p:sldId id="280" r:id="rId9"/>
    <p:sldId id="281" r:id="rId10"/>
    <p:sldId id="267" r:id="rId11"/>
    <p:sldId id="286" r:id="rId12"/>
    <p:sldId id="287" r:id="rId13"/>
    <p:sldId id="283" r:id="rId14"/>
    <p:sldId id="284" r:id="rId15"/>
    <p:sldId id="288" r:id="rId16"/>
    <p:sldId id="270" r:id="rId17"/>
  </p:sldIdLst>
  <p:sldSz cx="10693400" cy="7561263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7296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459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189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918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364844" algn="l" defTabSz="94593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837813" algn="l" defTabSz="94593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310783" algn="l" defTabSz="94593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783752" algn="l" defTabSz="94593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4212">
          <p15:clr>
            <a:srgbClr val="A4A3A4"/>
          </p15:clr>
        </p15:guide>
        <p15:guide id="3" orient="horz" pos="4566">
          <p15:clr>
            <a:srgbClr val="A4A3A4"/>
          </p15:clr>
        </p15:guide>
        <p15:guide id="4" orient="horz" pos="696">
          <p15:clr>
            <a:srgbClr val="A4A3A4"/>
          </p15:clr>
        </p15:guide>
        <p15:guide id="5" orient="horz" pos="516">
          <p15:clr>
            <a:srgbClr val="A4A3A4"/>
          </p15:clr>
        </p15:guide>
        <p15:guide id="6" orient="horz" pos="4434">
          <p15:clr>
            <a:srgbClr val="A4A3A4"/>
          </p15:clr>
        </p15:guide>
        <p15:guide id="7" orient="horz" pos="4362">
          <p15:clr>
            <a:srgbClr val="A4A3A4"/>
          </p15:clr>
        </p15:guide>
        <p15:guide id="8" pos="458">
          <p15:clr>
            <a:srgbClr val="A4A3A4"/>
          </p15:clr>
        </p15:guide>
        <p15:guide id="9" pos="242">
          <p15:clr>
            <a:srgbClr val="A4A3A4"/>
          </p15:clr>
        </p15:guide>
        <p15:guide id="10" pos="6494">
          <p15:clr>
            <a:srgbClr val="A4A3A4"/>
          </p15:clr>
        </p15:guide>
        <p15:guide id="11" pos="5036">
          <p15:clr>
            <a:srgbClr val="A4A3A4"/>
          </p15:clr>
        </p15:guide>
        <p15:guide id="12" pos="6314">
          <p15:clr>
            <a:srgbClr val="A4A3A4"/>
          </p15:clr>
        </p15:guide>
        <p15:guide id="13" pos="15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 Spaul" initials="GS" lastIdx="1" clrIdx="0"/>
  <p:cmAuthor id="1" name="Zigurds" initials="Z" lastIdx="3" clrIdx="1"/>
  <p:cmAuthor id="2" name="David Chopping" initials="DMC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143"/>
    <a:srgbClr val="A9C398"/>
    <a:srgbClr val="4F8ABE"/>
    <a:srgbClr val="C8B18B"/>
    <a:srgbClr val="E5B53B"/>
    <a:srgbClr val="A49400"/>
    <a:srgbClr val="EBD723"/>
    <a:srgbClr val="6D8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12" autoAdjust="0"/>
    <p:restoredTop sz="81188" autoAdjust="0"/>
  </p:normalViewPr>
  <p:slideViewPr>
    <p:cSldViewPr snapToGrid="0">
      <p:cViewPr varScale="1">
        <p:scale>
          <a:sx n="83" d="100"/>
          <a:sy n="83" d="100"/>
        </p:scale>
        <p:origin x="744" y="90"/>
      </p:cViewPr>
      <p:guideLst>
        <p:guide orient="horz" pos="2382"/>
        <p:guide orient="horz" pos="4212"/>
        <p:guide orient="horz" pos="4566"/>
        <p:guide orient="horz" pos="696"/>
        <p:guide orient="horz" pos="516"/>
        <p:guide orient="horz" pos="4434"/>
        <p:guide orient="horz" pos="4362"/>
        <p:guide pos="458"/>
        <p:guide pos="242"/>
        <p:guide pos="6494"/>
        <p:guide pos="5036"/>
        <p:guide pos="6314"/>
        <p:guide pos="15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3920"/>
    </p:cViewPr>
  </p:sorterViewPr>
  <p:notesViewPr>
    <p:cSldViewPr snapToGrid="0">
      <p:cViewPr varScale="1">
        <p:scale>
          <a:sx n="94" d="100"/>
          <a:sy n="94" d="100"/>
        </p:scale>
        <p:origin x="-3660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7E34E-FCF3-4989-916A-AFDBAA961552}" type="datetimeFigureOut">
              <a:rPr lang="en-GB" smtClean="0"/>
              <a:pPr/>
              <a:t>30/01/2017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31D78-6E07-42EB-A748-3A5801DCFB7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19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3263" y="744538"/>
            <a:ext cx="52625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4575F3-D4B4-4492-A733-C74DB748754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52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72968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45938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18906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91875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364844" algn="l" defTabSz="9459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37813" algn="l" defTabSz="9459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10783" algn="l" defTabSz="9459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83752" algn="l" defTabSz="9459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575F3-D4B4-4492-A733-C74DB748754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56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12" y="2348899"/>
            <a:ext cx="9089391" cy="16207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1" y="4284721"/>
            <a:ext cx="7485380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472968" indent="0" algn="ctr">
              <a:buNone/>
              <a:defRPr/>
            </a:lvl2pPr>
            <a:lvl3pPr marL="945938" indent="0" algn="ctr">
              <a:buNone/>
              <a:defRPr/>
            </a:lvl3pPr>
            <a:lvl4pPr marL="1418906" indent="0" algn="ctr">
              <a:buNone/>
              <a:defRPr/>
            </a:lvl4pPr>
            <a:lvl5pPr marL="1891875" indent="0" algn="ctr">
              <a:buNone/>
              <a:defRPr/>
            </a:lvl5pPr>
            <a:lvl6pPr marL="2364844" indent="0" algn="ctr">
              <a:buNone/>
              <a:defRPr/>
            </a:lvl6pPr>
            <a:lvl7pPr marL="2837813" indent="0" algn="ctr">
              <a:buNone/>
              <a:defRPr/>
            </a:lvl7pPr>
            <a:lvl8pPr marL="3310783" indent="0" algn="ctr">
              <a:buNone/>
              <a:defRPr/>
            </a:lvl8pPr>
            <a:lvl9pPr marL="37837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78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17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768" y="3252046"/>
            <a:ext cx="2250070" cy="12934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0994" y="3252046"/>
            <a:ext cx="6577554" cy="12934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839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7" y="1704989"/>
            <a:ext cx="10692384" cy="585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384176" y="6686551"/>
            <a:ext cx="9925050" cy="553296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lIns="94594" tIns="47298" rIns="94594" bIns="4729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7076" y="3252049"/>
            <a:ext cx="9005847" cy="673863"/>
          </a:xfrm>
        </p:spPr>
        <p:txBody>
          <a:bodyPr anchor="t"/>
          <a:lstStyle>
            <a:lvl1pPr>
              <a:lnSpc>
                <a:spcPts val="4655"/>
              </a:lnSpc>
              <a:defRPr sz="4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Quality – no compromise</a:t>
            </a:r>
            <a:endParaRPr lang="en-GB" noProof="0" dirty="0" smtClean="0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27076" y="3875153"/>
            <a:ext cx="9005847" cy="673863"/>
          </a:xfrm>
        </p:spPr>
        <p:txBody>
          <a:bodyPr/>
          <a:lstStyle>
            <a:lvl1pPr>
              <a:lnSpc>
                <a:spcPts val="4655"/>
              </a:lnSpc>
              <a:defRPr sz="3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9" name="Subtitle 2"/>
          <p:cNvSpPr txBox="1">
            <a:spLocks/>
          </p:cNvSpPr>
          <p:nvPr userDrawn="1"/>
        </p:nvSpPr>
        <p:spPr bwMode="auto">
          <a:xfrm>
            <a:off x="7627621" y="6685446"/>
            <a:ext cx="2395855" cy="5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Clr>
                <a:srgbClr val="711471"/>
              </a:buClr>
              <a:buFont typeface="Arial" charset="0"/>
              <a:buNone/>
            </a:pPr>
            <a:r>
              <a:rPr lang="en-GB" sz="900" dirty="0" smtClean="0">
                <a:solidFill>
                  <a:srgbClr val="FFFFFF"/>
                </a:solidFill>
              </a:rPr>
              <a:t>QUALITY – NO COMPROMISE.</a:t>
            </a:r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384176" y="2240281"/>
            <a:ext cx="9925050" cy="4445166"/>
          </a:xfrm>
          <a:prstGeom prst="rect">
            <a:avLst/>
          </a:prstGeom>
          <a:noFill/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94594" tIns="47298" rIns="94594" bIns="4729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727075" y="6685446"/>
            <a:ext cx="3265805" cy="5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711471"/>
              </a:buClr>
              <a:buFont typeface="Arial" charset="0"/>
              <a:buNone/>
            </a:pPr>
            <a:r>
              <a:rPr lang="en-GB" sz="900" b="1" dirty="0" smtClean="0">
                <a:solidFill>
                  <a:srgbClr val="FFFFFF"/>
                </a:solidFill>
              </a:rPr>
              <a:t>Moore Stephens Europe  Limited</a:t>
            </a:r>
            <a:endParaRPr lang="en-GB" sz="900" b="1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0821" y="703748"/>
            <a:ext cx="3008313" cy="4323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57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13" y="4858821"/>
            <a:ext cx="9089391" cy="150175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13" y="3204789"/>
            <a:ext cx="9089391" cy="1654027"/>
          </a:xfrm>
        </p:spPr>
        <p:txBody>
          <a:bodyPr anchor="b"/>
          <a:lstStyle>
            <a:lvl1pPr marL="0" indent="0">
              <a:buNone/>
              <a:defRPr sz="2100"/>
            </a:lvl1pPr>
            <a:lvl2pPr marL="472968" indent="0">
              <a:buNone/>
              <a:defRPr sz="1900"/>
            </a:lvl2pPr>
            <a:lvl3pPr marL="945938" indent="0">
              <a:buNone/>
              <a:defRPr sz="1600"/>
            </a:lvl3pPr>
            <a:lvl4pPr marL="1418906" indent="0">
              <a:buNone/>
              <a:defRPr sz="1400"/>
            </a:lvl4pPr>
            <a:lvl5pPr marL="1891875" indent="0">
              <a:buNone/>
              <a:defRPr sz="1400"/>
            </a:lvl5pPr>
            <a:lvl6pPr marL="2364844" indent="0">
              <a:buNone/>
              <a:defRPr sz="1400"/>
            </a:lvl6pPr>
            <a:lvl7pPr marL="2837813" indent="0">
              <a:buNone/>
              <a:defRPr sz="1400"/>
            </a:lvl7pPr>
            <a:lvl8pPr marL="3310783" indent="0">
              <a:buNone/>
              <a:defRPr sz="1400"/>
            </a:lvl8pPr>
            <a:lvl9pPr marL="378375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4797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997" y="1874568"/>
            <a:ext cx="4412883" cy="487981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2108" y="1874568"/>
            <a:ext cx="4414740" cy="487981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34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2" y="302805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5" y="1692538"/>
            <a:ext cx="4724775" cy="7053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968" indent="0">
              <a:buNone/>
              <a:defRPr sz="2100" b="1"/>
            </a:lvl2pPr>
            <a:lvl3pPr marL="945938" indent="0">
              <a:buNone/>
              <a:defRPr sz="1900" b="1"/>
            </a:lvl3pPr>
            <a:lvl4pPr marL="1418906" indent="0">
              <a:buNone/>
              <a:defRPr sz="1600" b="1"/>
            </a:lvl4pPr>
            <a:lvl5pPr marL="1891875" indent="0">
              <a:buNone/>
              <a:defRPr sz="1600" b="1"/>
            </a:lvl5pPr>
            <a:lvl6pPr marL="2364844" indent="0">
              <a:buNone/>
              <a:defRPr sz="1600" b="1"/>
            </a:lvl6pPr>
            <a:lvl7pPr marL="2837813" indent="0">
              <a:buNone/>
              <a:defRPr sz="1600" b="1"/>
            </a:lvl7pPr>
            <a:lvl8pPr marL="3310783" indent="0">
              <a:buNone/>
              <a:defRPr sz="1600" b="1"/>
            </a:lvl8pPr>
            <a:lvl9pPr marL="37837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5" y="2397901"/>
            <a:ext cx="4724775" cy="435647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8" y="1692538"/>
            <a:ext cx="4726632" cy="7053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968" indent="0">
              <a:buNone/>
              <a:defRPr sz="2100" b="1"/>
            </a:lvl2pPr>
            <a:lvl3pPr marL="945938" indent="0">
              <a:buNone/>
              <a:defRPr sz="1900" b="1"/>
            </a:lvl3pPr>
            <a:lvl4pPr marL="1418906" indent="0">
              <a:buNone/>
              <a:defRPr sz="1600" b="1"/>
            </a:lvl4pPr>
            <a:lvl5pPr marL="1891875" indent="0">
              <a:buNone/>
              <a:defRPr sz="1600" b="1"/>
            </a:lvl5pPr>
            <a:lvl6pPr marL="2364844" indent="0">
              <a:buNone/>
              <a:defRPr sz="1600" b="1"/>
            </a:lvl6pPr>
            <a:lvl7pPr marL="2837813" indent="0">
              <a:buNone/>
              <a:defRPr sz="1600" b="1"/>
            </a:lvl7pPr>
            <a:lvl8pPr marL="3310783" indent="0">
              <a:buNone/>
              <a:defRPr sz="1600" b="1"/>
            </a:lvl8pPr>
            <a:lvl9pPr marL="37837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8" y="2397901"/>
            <a:ext cx="4726632" cy="435647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454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24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249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4" y="301049"/>
            <a:ext cx="3518055" cy="1281214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6" y="301055"/>
            <a:ext cx="5977906" cy="645332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4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72968" indent="0">
              <a:buNone/>
              <a:defRPr sz="1300"/>
            </a:lvl2pPr>
            <a:lvl3pPr marL="945938" indent="0">
              <a:buNone/>
              <a:defRPr sz="1000"/>
            </a:lvl3pPr>
            <a:lvl4pPr marL="1418906" indent="0">
              <a:buNone/>
              <a:defRPr sz="1000"/>
            </a:lvl4pPr>
            <a:lvl5pPr marL="1891875" indent="0">
              <a:buNone/>
              <a:defRPr sz="1000"/>
            </a:lvl5pPr>
            <a:lvl6pPr marL="2364844" indent="0">
              <a:buNone/>
              <a:defRPr sz="1000"/>
            </a:lvl6pPr>
            <a:lvl7pPr marL="2837813" indent="0">
              <a:buNone/>
              <a:defRPr sz="1000"/>
            </a:lvl7pPr>
            <a:lvl8pPr marL="3310783" indent="0">
              <a:buNone/>
              <a:defRPr sz="1000"/>
            </a:lvl8pPr>
            <a:lvl9pPr marL="378375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739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782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2" y="5292888"/>
            <a:ext cx="6416040" cy="624855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2" y="675613"/>
            <a:ext cx="6416040" cy="4536758"/>
          </a:xfrm>
        </p:spPr>
        <p:txBody>
          <a:bodyPr/>
          <a:lstStyle>
            <a:lvl1pPr marL="0" indent="0">
              <a:buNone/>
              <a:defRPr sz="3300"/>
            </a:lvl1pPr>
            <a:lvl2pPr marL="472968" indent="0">
              <a:buNone/>
              <a:defRPr sz="2900"/>
            </a:lvl2pPr>
            <a:lvl3pPr marL="945938" indent="0">
              <a:buNone/>
              <a:defRPr sz="2500"/>
            </a:lvl3pPr>
            <a:lvl4pPr marL="1418906" indent="0">
              <a:buNone/>
              <a:defRPr sz="2100"/>
            </a:lvl4pPr>
            <a:lvl5pPr marL="1891875" indent="0">
              <a:buNone/>
              <a:defRPr sz="2100"/>
            </a:lvl5pPr>
            <a:lvl6pPr marL="2364844" indent="0">
              <a:buNone/>
              <a:defRPr sz="2100"/>
            </a:lvl6pPr>
            <a:lvl7pPr marL="2837813" indent="0">
              <a:buNone/>
              <a:defRPr sz="2100"/>
            </a:lvl7pPr>
            <a:lvl8pPr marL="3310783" indent="0">
              <a:buNone/>
              <a:defRPr sz="2100"/>
            </a:lvl8pPr>
            <a:lvl9pPr marL="3783752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2" y="5917740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72968" indent="0">
              <a:buNone/>
              <a:defRPr sz="1300"/>
            </a:lvl2pPr>
            <a:lvl3pPr marL="945938" indent="0">
              <a:buNone/>
              <a:defRPr sz="1000"/>
            </a:lvl3pPr>
            <a:lvl4pPr marL="1418906" indent="0">
              <a:buNone/>
              <a:defRPr sz="1000"/>
            </a:lvl4pPr>
            <a:lvl5pPr marL="1891875" indent="0">
              <a:buNone/>
              <a:defRPr sz="1000"/>
            </a:lvl5pPr>
            <a:lvl6pPr marL="2364844" indent="0">
              <a:buNone/>
              <a:defRPr sz="1000"/>
            </a:lvl6pPr>
            <a:lvl7pPr marL="2837813" indent="0">
              <a:buNone/>
              <a:defRPr sz="1000"/>
            </a:lvl7pPr>
            <a:lvl8pPr marL="3310783" indent="0">
              <a:buNone/>
              <a:defRPr sz="1000"/>
            </a:lvl8pPr>
            <a:lvl9pPr marL="378375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880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16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768" y="395571"/>
            <a:ext cx="2250070" cy="6358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0994" y="395571"/>
            <a:ext cx="6577554" cy="63588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78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13" y="4858821"/>
            <a:ext cx="9089391" cy="1501751"/>
          </a:xfrm>
        </p:spPr>
        <p:txBody>
          <a:bodyPr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13" y="3204789"/>
            <a:ext cx="9089391" cy="1654027"/>
          </a:xfrm>
        </p:spPr>
        <p:txBody>
          <a:bodyPr anchor="b"/>
          <a:lstStyle>
            <a:lvl1pPr marL="0" indent="0">
              <a:buNone/>
              <a:defRPr sz="2100"/>
            </a:lvl1pPr>
            <a:lvl2pPr marL="472968" indent="0">
              <a:buNone/>
              <a:defRPr sz="1900"/>
            </a:lvl2pPr>
            <a:lvl3pPr marL="945938" indent="0">
              <a:buNone/>
              <a:defRPr sz="1600"/>
            </a:lvl3pPr>
            <a:lvl4pPr marL="1418906" indent="0">
              <a:buNone/>
              <a:defRPr sz="1400"/>
            </a:lvl4pPr>
            <a:lvl5pPr marL="1891875" indent="0">
              <a:buNone/>
              <a:defRPr sz="1400"/>
            </a:lvl5pPr>
            <a:lvl6pPr marL="2364844" indent="0">
              <a:buNone/>
              <a:defRPr sz="1400"/>
            </a:lvl6pPr>
            <a:lvl7pPr marL="2837813" indent="0">
              <a:buNone/>
              <a:defRPr sz="1400"/>
            </a:lvl7pPr>
            <a:lvl8pPr marL="3310783" indent="0">
              <a:buNone/>
              <a:defRPr sz="1400"/>
            </a:lvl8pPr>
            <a:lvl9pPr marL="3783752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997" y="3871652"/>
            <a:ext cx="4412883" cy="6738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2108" y="3871652"/>
            <a:ext cx="4414740" cy="6738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70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2" y="302805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5" y="1692538"/>
            <a:ext cx="4724775" cy="7053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968" indent="0">
              <a:buNone/>
              <a:defRPr sz="2100" b="1"/>
            </a:lvl2pPr>
            <a:lvl3pPr marL="945938" indent="0">
              <a:buNone/>
              <a:defRPr sz="1900" b="1"/>
            </a:lvl3pPr>
            <a:lvl4pPr marL="1418906" indent="0">
              <a:buNone/>
              <a:defRPr sz="1600" b="1"/>
            </a:lvl4pPr>
            <a:lvl5pPr marL="1891875" indent="0">
              <a:buNone/>
              <a:defRPr sz="1600" b="1"/>
            </a:lvl5pPr>
            <a:lvl6pPr marL="2364844" indent="0">
              <a:buNone/>
              <a:defRPr sz="1600" b="1"/>
            </a:lvl6pPr>
            <a:lvl7pPr marL="2837813" indent="0">
              <a:buNone/>
              <a:defRPr sz="1600" b="1"/>
            </a:lvl7pPr>
            <a:lvl8pPr marL="3310783" indent="0">
              <a:buNone/>
              <a:defRPr sz="1600" b="1"/>
            </a:lvl8pPr>
            <a:lvl9pPr marL="37837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5" y="2397901"/>
            <a:ext cx="4724775" cy="435647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8" y="1692538"/>
            <a:ext cx="4726632" cy="7053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968" indent="0">
              <a:buNone/>
              <a:defRPr sz="2100" b="1"/>
            </a:lvl2pPr>
            <a:lvl3pPr marL="945938" indent="0">
              <a:buNone/>
              <a:defRPr sz="1900" b="1"/>
            </a:lvl3pPr>
            <a:lvl4pPr marL="1418906" indent="0">
              <a:buNone/>
              <a:defRPr sz="1600" b="1"/>
            </a:lvl4pPr>
            <a:lvl5pPr marL="1891875" indent="0">
              <a:buNone/>
              <a:defRPr sz="1600" b="1"/>
            </a:lvl5pPr>
            <a:lvl6pPr marL="2364844" indent="0">
              <a:buNone/>
              <a:defRPr sz="1600" b="1"/>
            </a:lvl6pPr>
            <a:lvl7pPr marL="2837813" indent="0">
              <a:buNone/>
              <a:defRPr sz="1600" b="1"/>
            </a:lvl7pPr>
            <a:lvl8pPr marL="3310783" indent="0">
              <a:buNone/>
              <a:defRPr sz="1600" b="1"/>
            </a:lvl8pPr>
            <a:lvl9pPr marL="37837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8" y="2397901"/>
            <a:ext cx="4726632" cy="435647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2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297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4" y="301049"/>
            <a:ext cx="3518055" cy="128121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6" y="301055"/>
            <a:ext cx="5977906" cy="645332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4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72968" indent="0">
              <a:buNone/>
              <a:defRPr sz="1300"/>
            </a:lvl2pPr>
            <a:lvl3pPr marL="945938" indent="0">
              <a:buNone/>
              <a:defRPr sz="1000"/>
            </a:lvl3pPr>
            <a:lvl4pPr marL="1418906" indent="0">
              <a:buNone/>
              <a:defRPr sz="1000"/>
            </a:lvl4pPr>
            <a:lvl5pPr marL="1891875" indent="0">
              <a:buNone/>
              <a:defRPr sz="1000"/>
            </a:lvl5pPr>
            <a:lvl6pPr marL="2364844" indent="0">
              <a:buNone/>
              <a:defRPr sz="1000"/>
            </a:lvl6pPr>
            <a:lvl7pPr marL="2837813" indent="0">
              <a:buNone/>
              <a:defRPr sz="1000"/>
            </a:lvl7pPr>
            <a:lvl8pPr marL="3310783" indent="0">
              <a:buNone/>
              <a:defRPr sz="1000"/>
            </a:lvl8pPr>
            <a:lvl9pPr marL="378375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39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2" y="5292888"/>
            <a:ext cx="6416040" cy="62485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2" y="675613"/>
            <a:ext cx="6416040" cy="4536758"/>
          </a:xfrm>
        </p:spPr>
        <p:txBody>
          <a:bodyPr/>
          <a:lstStyle>
            <a:lvl1pPr marL="0" indent="0">
              <a:buNone/>
              <a:defRPr sz="3300"/>
            </a:lvl1pPr>
            <a:lvl2pPr marL="472968" indent="0">
              <a:buNone/>
              <a:defRPr sz="2900"/>
            </a:lvl2pPr>
            <a:lvl3pPr marL="945938" indent="0">
              <a:buNone/>
              <a:defRPr sz="2500"/>
            </a:lvl3pPr>
            <a:lvl4pPr marL="1418906" indent="0">
              <a:buNone/>
              <a:defRPr sz="2100"/>
            </a:lvl4pPr>
            <a:lvl5pPr marL="1891875" indent="0">
              <a:buNone/>
              <a:defRPr sz="2100"/>
            </a:lvl5pPr>
            <a:lvl6pPr marL="2364844" indent="0">
              <a:buNone/>
              <a:defRPr sz="2100"/>
            </a:lvl6pPr>
            <a:lvl7pPr marL="2837813" indent="0">
              <a:buNone/>
              <a:defRPr sz="2100"/>
            </a:lvl7pPr>
            <a:lvl8pPr marL="3310783" indent="0">
              <a:buNone/>
              <a:defRPr sz="2100"/>
            </a:lvl8pPr>
            <a:lvl9pPr marL="3783752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2" y="5917740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72968" indent="0">
              <a:buNone/>
              <a:defRPr sz="1300"/>
            </a:lvl2pPr>
            <a:lvl3pPr marL="945938" indent="0">
              <a:buNone/>
              <a:defRPr sz="1000"/>
            </a:lvl3pPr>
            <a:lvl4pPr marL="1418906" indent="0">
              <a:buNone/>
              <a:defRPr sz="1000"/>
            </a:lvl4pPr>
            <a:lvl5pPr marL="1891875" indent="0">
              <a:buNone/>
              <a:defRPr sz="1000"/>
            </a:lvl5pPr>
            <a:lvl6pPr marL="2364844" indent="0">
              <a:buNone/>
              <a:defRPr sz="1000"/>
            </a:lvl6pPr>
            <a:lvl7pPr marL="2837813" indent="0">
              <a:buNone/>
              <a:defRPr sz="1000"/>
            </a:lvl7pPr>
            <a:lvl8pPr marL="3310783" indent="0">
              <a:buNone/>
              <a:defRPr sz="1000"/>
            </a:lvl8pPr>
            <a:lvl9pPr marL="378375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263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4176" y="2520428"/>
            <a:ext cx="9925050" cy="2539675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94" tIns="47298" rIns="94594" bIns="4729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7075" y="3252049"/>
            <a:ext cx="9005847" cy="67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7075" y="3871652"/>
            <a:ext cx="9005847" cy="67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</a:t>
            </a:r>
          </a:p>
        </p:txBody>
      </p:sp>
      <p:pic>
        <p:nvPicPr>
          <p:cNvPr id="12" name="Picture 110" descr="G:\Design Work\Elements\Logos\LOGO FILES\Size 1 56mm\Size 1 56mm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84705" y="818552"/>
            <a:ext cx="2014728" cy="28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4176" y="6686551"/>
            <a:ext cx="9925050" cy="553296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lIns="94594" tIns="47298" rIns="94594" bIns="4729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7627621" y="6685446"/>
            <a:ext cx="2395855" cy="5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Clr>
                <a:schemeClr val="accent1"/>
              </a:buClr>
              <a:buFont typeface="Arial" charset="0"/>
              <a:buNone/>
            </a:pPr>
            <a:r>
              <a:rPr lang="en-GB" sz="900" dirty="0" smtClean="0">
                <a:solidFill>
                  <a:schemeClr val="bg1"/>
                </a:solidFill>
              </a:rPr>
              <a:t>QUALITY – NO COMPROMISE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727075" y="6685446"/>
            <a:ext cx="3265805" cy="5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accent1"/>
              </a:buClr>
              <a:buFont typeface="Arial" charset="0"/>
              <a:buNone/>
            </a:pPr>
            <a:r>
              <a:rPr lang="en-GB" sz="900" b="1" dirty="0" smtClean="0">
                <a:solidFill>
                  <a:schemeClr val="bg1"/>
                </a:solidFill>
              </a:rPr>
              <a:t>Moore</a:t>
            </a:r>
            <a:r>
              <a:rPr lang="en-GB" sz="900" b="1" baseline="0" dirty="0" smtClean="0">
                <a:solidFill>
                  <a:schemeClr val="bg1"/>
                </a:solidFill>
              </a:rPr>
              <a:t> Stephens Europe Limited</a:t>
            </a:r>
            <a:endParaRPr lang="en-GB" sz="9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dt="0"/>
  <p:txStyles>
    <p:titleStyle>
      <a:lvl1pPr algn="l" rtl="0" fontAlgn="base">
        <a:lnSpc>
          <a:spcPts val="4655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4655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2pPr>
      <a:lvl3pPr algn="l" rtl="0" fontAlgn="base">
        <a:lnSpc>
          <a:spcPts val="4655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3pPr>
      <a:lvl4pPr algn="l" rtl="0" fontAlgn="base">
        <a:lnSpc>
          <a:spcPts val="4655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4pPr>
      <a:lvl5pPr algn="l" rtl="0" fontAlgn="base">
        <a:lnSpc>
          <a:spcPts val="4655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5pPr>
      <a:lvl6pPr marL="472968" algn="l" rtl="0" fontAlgn="base">
        <a:lnSpc>
          <a:spcPts val="4655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6pPr>
      <a:lvl7pPr marL="945938" algn="l" rtl="0" fontAlgn="base">
        <a:lnSpc>
          <a:spcPts val="4655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7pPr>
      <a:lvl8pPr marL="1418906" algn="l" rtl="0" fontAlgn="base">
        <a:lnSpc>
          <a:spcPts val="4655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8pPr>
      <a:lvl9pPr marL="1891875" algn="l" rtl="0" fontAlgn="base">
        <a:lnSpc>
          <a:spcPts val="4655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charset="0"/>
        </a:defRPr>
      </a:lvl9pPr>
    </p:titleStyle>
    <p:bodyStyle>
      <a:lvl1pPr algn="l" rtl="0" fontAlgn="base">
        <a:lnSpc>
          <a:spcPts val="4655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n-lt"/>
          <a:ea typeface="+mn-ea"/>
          <a:cs typeface="+mn-cs"/>
        </a:defRPr>
      </a:lvl1pPr>
      <a:lvl2pPr marL="768574" indent="-295606" algn="l" rtl="0" fontAlgn="base">
        <a:lnSpc>
          <a:spcPts val="4655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</a:defRPr>
      </a:lvl2pPr>
      <a:lvl3pPr marL="1184065" indent="-236485" algn="l" rtl="0" fontAlgn="base">
        <a:lnSpc>
          <a:spcPts val="4655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</a:defRPr>
      </a:lvl3pPr>
      <a:lvl4pPr marL="1655392" indent="-236485" algn="l" rtl="0" fontAlgn="base">
        <a:lnSpc>
          <a:spcPts val="4655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</a:defRPr>
      </a:lvl4pPr>
      <a:lvl5pPr marL="2128360" indent="-236485" algn="l" rtl="0" fontAlgn="base">
        <a:lnSpc>
          <a:spcPts val="4655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</a:defRPr>
      </a:lvl5pPr>
      <a:lvl6pPr marL="2601329" indent="-236485" algn="l" rtl="0" fontAlgn="base">
        <a:lnSpc>
          <a:spcPts val="4655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</a:defRPr>
      </a:lvl6pPr>
      <a:lvl7pPr marL="3074298" indent="-236485" algn="l" rtl="0" fontAlgn="base">
        <a:lnSpc>
          <a:spcPts val="4655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</a:defRPr>
      </a:lvl7pPr>
      <a:lvl8pPr marL="3547267" indent="-236485" algn="l" rtl="0" fontAlgn="base">
        <a:lnSpc>
          <a:spcPts val="4655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</a:defRPr>
      </a:lvl8pPr>
      <a:lvl9pPr marL="4020235" indent="-236485" algn="l" rtl="0" fontAlgn="base">
        <a:lnSpc>
          <a:spcPts val="4655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968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938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8906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1875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4844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7813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0783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3752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588438" y="476402"/>
            <a:ext cx="1679449" cy="103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9571" y="397322"/>
            <a:ext cx="9848696" cy="1190199"/>
          </a:xfrm>
          <a:prstGeom prst="rect">
            <a:avLst/>
          </a:prstGeom>
          <a:noFill/>
          <a:ln w="12700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4" tIns="45712" rIns="91424" bIns="4571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0998" y="395570"/>
            <a:ext cx="7617190" cy="103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0999" y="1874568"/>
            <a:ext cx="9005847" cy="487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First level</a:t>
            </a:r>
          </a:p>
          <a:p>
            <a:pPr lvl="2"/>
            <a:r>
              <a:rPr lang="en-GB" smtClean="0"/>
              <a:t>Second level</a:t>
            </a:r>
          </a:p>
          <a:p>
            <a:pPr lvl="3"/>
            <a:r>
              <a:rPr lang="en-GB" smtClean="0"/>
              <a:t>Third level</a:t>
            </a:r>
          </a:p>
          <a:p>
            <a:pPr lvl="4"/>
            <a:r>
              <a:rPr lang="en-GB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5pPr>
      <a:lvl6pPr marL="47296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6pPr>
      <a:lvl7pPr marL="94593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7pPr>
      <a:lvl8pPr marL="1418906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8pPr>
      <a:lvl9pPr marL="1891875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45000"/>
        </a:spcBef>
        <a:spcAft>
          <a:spcPct val="0"/>
        </a:spcAft>
        <a:buClr>
          <a:schemeClr val="tx2"/>
        </a:buClr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275899" indent="-274257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2"/>
        </a:buClr>
        <a:buChar char="•"/>
        <a:defRPr sz="2300">
          <a:solidFill>
            <a:schemeClr val="tx1"/>
          </a:solidFill>
          <a:latin typeface="+mn-lt"/>
        </a:defRPr>
      </a:lvl2pPr>
      <a:lvl3pPr marL="742298" indent="-280826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2"/>
        </a:buClr>
        <a:buFont typeface="Arial" charset="0"/>
        <a:buChar char="–"/>
        <a:defRPr sz="2100">
          <a:solidFill>
            <a:schemeClr val="tx1"/>
          </a:solidFill>
          <a:latin typeface="+mn-lt"/>
        </a:defRPr>
      </a:lvl3pPr>
      <a:lvl4pPr marL="1116733" indent="-18886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481313" indent="-179007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1954281" indent="-179007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427250" indent="-179007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900219" indent="-179007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373188" indent="-179007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968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938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8906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1875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4844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7813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0783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3752" algn="l" defTabSz="9459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87554" y="1751339"/>
            <a:ext cx="9005847" cy="673863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27076" y="3133473"/>
            <a:ext cx="9005848" cy="1347087"/>
          </a:xfrm>
        </p:spPr>
        <p:txBody>
          <a:bodyPr/>
          <a:lstStyle/>
          <a:p>
            <a:r>
              <a:rPr lang="en-GB" dirty="0" smtClean="0"/>
              <a:t>Madeleine Heidenreich</a:t>
            </a:r>
          </a:p>
          <a:p>
            <a:r>
              <a:rPr lang="en-GB" dirty="0" smtClean="0"/>
              <a:t>Kevin van </a:t>
            </a:r>
            <a:r>
              <a:rPr lang="en-GB" dirty="0" err="1" smtClean="0"/>
              <a:t>Maasdam</a:t>
            </a:r>
            <a:endParaRPr lang="en-GB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40998" y="4760804"/>
            <a:ext cx="4570686" cy="51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315" y="6530557"/>
            <a:ext cx="184634" cy="369316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55885" y="1405022"/>
            <a:ext cx="9005847" cy="67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4656"/>
              </a:lnSpc>
              <a:spcBef>
                <a:spcPct val="0"/>
              </a:spcBef>
              <a:spcAft>
                <a:spcPct val="0"/>
              </a:spcAft>
              <a:defRPr sz="42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473052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946105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419157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892209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GB" dirty="0" smtClean="0">
                <a:solidFill>
                  <a:srgbClr val="000000"/>
                </a:solidFill>
                <a:latin typeface="Arial"/>
              </a:rPr>
              <a:t>E-Commerce</a:t>
            </a:r>
            <a:br>
              <a:rPr lang="en-GB" dirty="0" smtClean="0">
                <a:solidFill>
                  <a:srgbClr val="000000"/>
                </a:solidFill>
                <a:latin typeface="Arial"/>
              </a:rPr>
            </a:br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Experiences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registration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600" i="1" dirty="0" smtClean="0"/>
              <a:t>Moore Stephens Treuhand Kurpfalz </a:t>
            </a:r>
            <a:r>
              <a:rPr lang="de-DE" sz="1600" dirty="0" smtClean="0"/>
              <a:t>in Germany </a:t>
            </a:r>
            <a:r>
              <a:rPr lang="de-DE" sz="1600" dirty="0" err="1" smtClean="0"/>
              <a:t>already</a:t>
            </a:r>
            <a:r>
              <a:rPr lang="de-DE" sz="1600" dirty="0" smtClean="0"/>
              <a:t> registered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entrepreneurs</a:t>
            </a:r>
            <a:r>
              <a:rPr lang="de-DE" sz="1600" dirty="0" smtClean="0"/>
              <a:t> </a:t>
            </a:r>
            <a:r>
              <a:rPr lang="de-DE" sz="1600" dirty="0" err="1" smtClean="0"/>
              <a:t>being</a:t>
            </a:r>
            <a:r>
              <a:rPr lang="de-DE" sz="1600" dirty="0" smtClean="0"/>
              <a:t> a resident in…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/>
              <a:t>The </a:t>
            </a:r>
            <a:r>
              <a:rPr lang="de-DE" sz="1600" dirty="0" err="1" smtClean="0"/>
              <a:t>Netherlands</a:t>
            </a:r>
            <a:endParaRPr lang="de-DE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err="1" smtClean="0"/>
              <a:t>Italy</a:t>
            </a:r>
            <a:endParaRPr lang="de-DE" sz="1600" dirty="0" smtClean="0"/>
          </a:p>
          <a:p>
            <a:endParaRPr lang="de-DE" sz="1600" dirty="0"/>
          </a:p>
          <a:p>
            <a:pPr marL="285750" indent="-285750">
              <a:buFont typeface="Wingdings"/>
              <a:buChar char="à"/>
            </a:pPr>
            <a:r>
              <a:rPr lang="de-DE" sz="1600" dirty="0" smtClean="0">
                <a:sym typeface="Wingdings" panose="05000000000000000000" pitchFamily="2" charset="2"/>
              </a:rPr>
              <a:t>The </a:t>
            </a:r>
            <a:r>
              <a:rPr lang="de-DE" sz="1600" dirty="0" err="1" smtClean="0">
                <a:sym typeface="Wingdings" panose="05000000000000000000" pitchFamily="2" charset="2"/>
              </a:rPr>
              <a:t>registration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process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is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quite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same at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respective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tax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offices</a:t>
            </a:r>
            <a:r>
              <a:rPr lang="de-DE" sz="1600" dirty="0" smtClean="0">
                <a:sym typeface="Wingdings" panose="05000000000000000000" pitchFamily="2" charset="2"/>
              </a:rPr>
              <a:t>. </a:t>
            </a:r>
          </a:p>
          <a:p>
            <a:pPr marL="285750" indent="-285750">
              <a:buFont typeface="Wingdings"/>
              <a:buChar char="à"/>
            </a:pPr>
            <a:r>
              <a:rPr lang="de-DE" sz="1600" dirty="0" err="1" smtClean="0">
                <a:sym typeface="Wingdings" panose="05000000000000000000" pitchFamily="2" charset="2"/>
              </a:rPr>
              <a:t>Differences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between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registration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processes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are</a:t>
            </a:r>
            <a:r>
              <a:rPr lang="de-DE" sz="1600" dirty="0" smtClean="0">
                <a:sym typeface="Wingdings" panose="05000000000000000000" pitchFamily="2" charset="2"/>
              </a:rPr>
              <a:t>:</a:t>
            </a:r>
          </a:p>
          <a:p>
            <a:pPr marL="561649" lvl="1" indent="-285750">
              <a:buFont typeface="Wingdings" panose="05000000000000000000" pitchFamily="2" charset="2"/>
              <a:buChar char="§"/>
            </a:pPr>
            <a:r>
              <a:rPr lang="de-DE" sz="1600" dirty="0" err="1" smtClean="0">
                <a:sym typeface="Wingdings" panose="05000000000000000000" pitchFamily="2" charset="2"/>
              </a:rPr>
              <a:t>Competent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tax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offices</a:t>
            </a:r>
            <a:endParaRPr lang="de-DE" sz="1600" dirty="0">
              <a:sym typeface="Wingdings" panose="05000000000000000000" pitchFamily="2" charset="2"/>
            </a:endParaRPr>
          </a:p>
          <a:p>
            <a:pPr marL="561649" lvl="1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Initial </a:t>
            </a:r>
            <a:r>
              <a:rPr lang="de-DE" sz="1600" dirty="0" err="1" smtClean="0">
                <a:sym typeface="Wingdings" panose="05000000000000000000" pitchFamily="2" charset="2"/>
              </a:rPr>
              <a:t>contacting</a:t>
            </a:r>
            <a:r>
              <a:rPr lang="de-DE" sz="1600" dirty="0" smtClean="0">
                <a:sym typeface="Wingdings" panose="05000000000000000000" pitchFamily="2" charset="2"/>
              </a:rPr>
              <a:t>:</a:t>
            </a:r>
          </a:p>
          <a:p>
            <a:pPr marL="1028048" lvl="2" indent="-285750">
              <a:buFont typeface="Wingdings" panose="05000000000000000000" pitchFamily="2" charset="2"/>
              <a:buChar char="§"/>
            </a:pPr>
            <a:r>
              <a:rPr lang="de-DE" sz="1600" dirty="0" err="1" smtClean="0">
                <a:sym typeface="Wingdings" panose="05000000000000000000" pitchFamily="2" charset="2"/>
              </a:rPr>
              <a:t>Some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tax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offices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prefer</a:t>
            </a:r>
            <a:r>
              <a:rPr lang="de-DE" sz="1600" dirty="0" smtClean="0">
                <a:sym typeface="Wingdings" panose="05000000000000000000" pitchFamily="2" charset="2"/>
              </a:rPr>
              <a:t> a </a:t>
            </a:r>
            <a:r>
              <a:rPr lang="de-DE" sz="1600" dirty="0" err="1" smtClean="0">
                <a:sym typeface="Wingdings" panose="05000000000000000000" pitchFamily="2" charset="2"/>
              </a:rPr>
              <a:t>first</a:t>
            </a:r>
            <a:r>
              <a:rPr lang="de-DE" sz="1600" dirty="0" smtClean="0">
                <a:sym typeface="Wingdings" panose="05000000000000000000" pitchFamily="2" charset="2"/>
              </a:rPr>
              <a:t> informal </a:t>
            </a:r>
            <a:r>
              <a:rPr lang="de-DE" sz="1600" dirty="0" err="1" smtClean="0">
                <a:sym typeface="Wingdings" panose="05000000000000000000" pitchFamily="2" charset="2"/>
              </a:rPr>
              <a:t>letter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regarding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activities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business</a:t>
            </a:r>
            <a:r>
              <a:rPr lang="de-DE" sz="1600" dirty="0" smtClean="0">
                <a:sym typeface="Wingdings" panose="05000000000000000000" pitchFamily="2" charset="2"/>
              </a:rPr>
              <a:t> in Germany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send a VAT </a:t>
            </a:r>
            <a:r>
              <a:rPr lang="de-DE" sz="1600" dirty="0" err="1" smtClean="0">
                <a:sym typeface="Wingdings" panose="05000000000000000000" pitchFamily="2" charset="2"/>
              </a:rPr>
              <a:t>registration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questionnaire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subsequently</a:t>
            </a:r>
            <a:endParaRPr lang="de-DE" sz="1600" dirty="0">
              <a:sym typeface="Wingdings" panose="05000000000000000000" pitchFamily="2" charset="2"/>
            </a:endParaRPr>
          </a:p>
          <a:p>
            <a:pPr marL="1028048" lvl="2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Other </a:t>
            </a:r>
            <a:r>
              <a:rPr lang="de-DE" sz="1600" dirty="0" err="1" smtClean="0">
                <a:sym typeface="Wingdings" panose="05000000000000000000" pitchFamily="2" charset="2"/>
              </a:rPr>
              <a:t>tax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offices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provide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VAT </a:t>
            </a:r>
            <a:r>
              <a:rPr lang="de-DE" sz="1600" dirty="0" err="1" smtClean="0">
                <a:sym typeface="Wingdings" panose="05000000000000000000" pitchFamily="2" charset="2"/>
              </a:rPr>
              <a:t>registration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questionnaire</a:t>
            </a:r>
            <a:r>
              <a:rPr lang="de-DE" sz="1600" dirty="0" smtClean="0">
                <a:sym typeface="Wingdings" panose="05000000000000000000" pitchFamily="2" charset="2"/>
              </a:rPr>
              <a:t> on </a:t>
            </a:r>
            <a:r>
              <a:rPr lang="de-DE" sz="1600" dirty="0" err="1" smtClean="0">
                <a:sym typeface="Wingdings" panose="05000000000000000000" pitchFamily="2" charset="2"/>
              </a:rPr>
              <a:t>their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homepages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fill</a:t>
            </a:r>
            <a:r>
              <a:rPr lang="de-DE" sz="1600" dirty="0" smtClean="0">
                <a:sym typeface="Wingdings" panose="05000000000000000000" pitchFamily="2" charset="2"/>
              </a:rPr>
              <a:t> in </a:t>
            </a:r>
            <a:r>
              <a:rPr lang="de-DE" sz="1600" dirty="0" err="1" smtClean="0">
                <a:sym typeface="Wingdings" panose="05000000000000000000" pitchFamily="2" charset="2"/>
              </a:rPr>
              <a:t>directly</a:t>
            </a:r>
            <a:endParaRPr lang="de-DE" sz="1600" dirty="0">
              <a:sym typeface="Wingdings" panose="05000000000000000000" pitchFamily="2" charset="2"/>
            </a:endParaRPr>
          </a:p>
          <a:p>
            <a:pPr marL="561649" lvl="1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Duration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registration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process</a:t>
            </a:r>
            <a:r>
              <a:rPr lang="de-DE" sz="1600" dirty="0" smtClean="0">
                <a:sym typeface="Wingdings" panose="05000000000000000000" pitchFamily="2" charset="2"/>
              </a:rPr>
              <a:t> (</a:t>
            </a:r>
            <a:r>
              <a:rPr lang="de-DE" sz="1600" dirty="0" err="1" smtClean="0">
                <a:sym typeface="Wingdings" panose="05000000000000000000" pitchFamily="2" charset="2"/>
              </a:rPr>
              <a:t>depending</a:t>
            </a:r>
            <a:r>
              <a:rPr lang="de-DE" sz="1600" dirty="0" smtClean="0">
                <a:sym typeface="Wingdings" panose="05000000000000000000" pitchFamily="2" charset="2"/>
              </a:rPr>
              <a:t> on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workload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tax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offices</a:t>
            </a:r>
            <a:r>
              <a:rPr lang="de-DE" sz="1600" dirty="0" smtClean="0">
                <a:sym typeface="Wingdings" panose="05000000000000000000" pitchFamily="2" charset="2"/>
              </a:rPr>
              <a:t>) – </a:t>
            </a:r>
            <a:r>
              <a:rPr lang="de-DE" sz="1600" dirty="0" err="1" smtClean="0">
                <a:sym typeface="Wingdings" panose="05000000000000000000" pitchFamily="2" charset="2"/>
              </a:rPr>
              <a:t>between</a:t>
            </a:r>
            <a:r>
              <a:rPr lang="de-DE" sz="1600" dirty="0" smtClean="0">
                <a:sym typeface="Wingdings" panose="05000000000000000000" pitchFamily="2" charset="2"/>
              </a:rPr>
              <a:t> 2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4 </a:t>
            </a:r>
            <a:r>
              <a:rPr lang="de-DE" sz="1600" dirty="0" err="1" smtClean="0">
                <a:sym typeface="Wingdings" panose="05000000000000000000" pitchFamily="2" charset="2"/>
              </a:rPr>
              <a:t>weeks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35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Experiences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registration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At </a:t>
            </a:r>
            <a:r>
              <a:rPr lang="en-US" sz="1600" i="1" dirty="0" smtClean="0"/>
              <a:t>Moore Stephens Rotterdam (DRV </a:t>
            </a:r>
            <a:r>
              <a:rPr lang="en-US" sz="1600" i="1" dirty="0" smtClean="0"/>
              <a:t>Accountants &amp; </a:t>
            </a:r>
            <a:r>
              <a:rPr lang="en-US" sz="1600" i="1" dirty="0" err="1" smtClean="0"/>
              <a:t>Adviseurs</a:t>
            </a:r>
            <a:r>
              <a:rPr lang="en-US" sz="1600" i="1" dirty="0" smtClean="0"/>
              <a:t>) </a:t>
            </a:r>
            <a:r>
              <a:rPr lang="en-US" sz="1600" dirty="0" smtClean="0"/>
              <a:t>we have no experience with registrations regarding </a:t>
            </a:r>
            <a:r>
              <a:rPr lang="en-US" sz="1600" u="sng" dirty="0" smtClean="0"/>
              <a:t>distance selling </a:t>
            </a:r>
            <a:r>
              <a:rPr lang="en-US" sz="1600" dirty="0" smtClean="0"/>
              <a:t>in the Netherlands, probably because the Netherlands is a small country and has a large threshold (EUR 100,000).</a:t>
            </a:r>
          </a:p>
          <a:p>
            <a:r>
              <a:rPr lang="en-US" sz="1600" dirty="0" smtClean="0"/>
              <a:t>But we do have an entrepreneurial spirit in </a:t>
            </a:r>
            <a:r>
              <a:rPr lang="en-US" sz="1600" dirty="0" smtClean="0"/>
              <a:t>the Netherlands, resulting in clients we (at </a:t>
            </a:r>
            <a:r>
              <a:rPr lang="en-US" sz="1600" i="1" dirty="0" smtClean="0"/>
              <a:t>DRV</a:t>
            </a:r>
            <a:r>
              <a:rPr lang="en-US" sz="1600" dirty="0" smtClean="0"/>
              <a:t>) have registered for this reason in Belgium, Germany, Italy, Poland, Sweden</a:t>
            </a:r>
            <a:r>
              <a:rPr lang="en-US" sz="1600" dirty="0" smtClean="0"/>
              <a:t> and</a:t>
            </a:r>
            <a:r>
              <a:rPr lang="en-US" sz="1600" dirty="0" smtClean="0"/>
              <a:t> United Kingdom. More countries will probably follow in the near future.</a:t>
            </a:r>
          </a:p>
          <a:p>
            <a:pPr marL="285750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Registration process</a:t>
            </a:r>
          </a:p>
          <a:p>
            <a:pPr marL="561649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The main questions and needed documents are the same. Some are more formal than others (e.g. original signature or even notarized / translated documents). Can take 2 up to 8 weeks.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VAT returns</a:t>
            </a:r>
          </a:p>
          <a:p>
            <a:pPr marL="561649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E.g. Germany monthly, Netherlands quarterly.</a:t>
            </a:r>
          </a:p>
          <a:p>
            <a:pPr marL="285750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VAT rates</a:t>
            </a:r>
          </a:p>
          <a:p>
            <a:pPr marL="561649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E.g. Germany 19% and Netherlands 21%.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Limitation period for previous years</a:t>
            </a:r>
          </a:p>
          <a:p>
            <a:pPr marL="561649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E.g. Belgium 3 years and Netherlands 5 years.</a:t>
            </a:r>
          </a:p>
          <a:p>
            <a:pPr marL="285750" indent="-285750">
              <a:buFont typeface="Wingdings"/>
              <a:buChar char="à"/>
            </a:pPr>
            <a:r>
              <a:rPr lang="en-US" sz="1600" dirty="0">
                <a:sym typeface="Wingdings" panose="05000000000000000000" pitchFamily="2" charset="2"/>
              </a:rPr>
              <a:t>Fines, interest</a:t>
            </a:r>
          </a:p>
          <a:p>
            <a:pPr marL="561649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sym typeface="Wingdings" panose="05000000000000000000" pitchFamily="2" charset="2"/>
              </a:rPr>
              <a:t>Most countries mention the possibility of fines, but will not fine if the corrections are voluntarily. Using a local representative (e.g. from our Moore Stephens network) can help.</a:t>
            </a:r>
          </a:p>
          <a:p>
            <a:pPr marL="561649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sym typeface="Wingdings" panose="05000000000000000000" pitchFamily="2" charset="2"/>
              </a:rPr>
              <a:t>Interest is a bit odd, most countries mention interest, but only some really charge interest.</a:t>
            </a:r>
          </a:p>
          <a:p>
            <a:pPr marL="285750" indent="-285750">
              <a:buFont typeface="Wingdings"/>
              <a:buChar char="à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Double </a:t>
            </a:r>
            <a:r>
              <a:rPr lang="de-DE" dirty="0" err="1" smtClean="0"/>
              <a:t>taxation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/>
              <a:buChar char="à"/>
            </a:pPr>
            <a:r>
              <a:rPr lang="de-DE" sz="1600" dirty="0" smtClean="0"/>
              <a:t>The </a:t>
            </a:r>
            <a:r>
              <a:rPr lang="de-DE" sz="1600" dirty="0" err="1" smtClean="0"/>
              <a:t>risk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double </a:t>
            </a:r>
            <a:r>
              <a:rPr lang="de-DE" sz="1600" dirty="0" err="1" smtClean="0"/>
              <a:t>taxation</a:t>
            </a:r>
            <a:r>
              <a:rPr lang="de-DE" sz="1600" dirty="0" smtClean="0"/>
              <a:t> </a:t>
            </a:r>
            <a:r>
              <a:rPr lang="de-DE" sz="1600" dirty="0" err="1" smtClean="0"/>
              <a:t>exists</a:t>
            </a:r>
            <a:r>
              <a:rPr lang="de-DE" sz="1600" dirty="0" smtClean="0"/>
              <a:t> </a:t>
            </a:r>
            <a:r>
              <a:rPr lang="de-DE" sz="1600" dirty="0" err="1" smtClean="0"/>
              <a:t>if</a:t>
            </a:r>
            <a:r>
              <a:rPr lang="de-DE" sz="1600" dirty="0" smtClean="0"/>
              <a:t>: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de-DE" sz="1600" dirty="0" smtClean="0"/>
              <a:t>The </a:t>
            </a:r>
            <a:r>
              <a:rPr lang="de-DE" sz="1600" dirty="0" err="1" smtClean="0"/>
              <a:t>distance</a:t>
            </a:r>
            <a:r>
              <a:rPr lang="de-DE" sz="1600" dirty="0" smtClean="0"/>
              <a:t> </a:t>
            </a:r>
            <a:r>
              <a:rPr lang="de-DE" sz="1600" dirty="0" err="1" smtClean="0"/>
              <a:t>seller</a:t>
            </a:r>
            <a:r>
              <a:rPr lang="de-DE" sz="1600" dirty="0" smtClean="0"/>
              <a:t> </a:t>
            </a:r>
            <a:r>
              <a:rPr lang="de-DE" sz="1600" dirty="0" err="1" smtClean="0"/>
              <a:t>does</a:t>
            </a:r>
            <a:r>
              <a:rPr lang="de-DE" sz="1600" dirty="0" smtClean="0"/>
              <a:t> not </a:t>
            </a:r>
            <a:r>
              <a:rPr lang="de-DE" sz="1600" dirty="0" err="1" smtClean="0"/>
              <a:t>register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country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destination</a:t>
            </a:r>
            <a:r>
              <a:rPr lang="de-DE" sz="1600" dirty="0" smtClean="0"/>
              <a:t> </a:t>
            </a:r>
            <a:r>
              <a:rPr lang="de-DE" sz="1600" dirty="0" err="1" smtClean="0"/>
              <a:t>as</a:t>
            </a:r>
            <a:r>
              <a:rPr lang="de-DE" sz="1600" dirty="0" smtClean="0"/>
              <a:t> </a:t>
            </a:r>
            <a:r>
              <a:rPr lang="de-DE" sz="1600" dirty="0" err="1" smtClean="0"/>
              <a:t>soon</a:t>
            </a:r>
            <a:r>
              <a:rPr lang="de-DE" sz="1600" dirty="0" smtClean="0"/>
              <a:t> </a:t>
            </a:r>
            <a:r>
              <a:rPr lang="de-DE" sz="1600" dirty="0" err="1" smtClean="0"/>
              <a:t>as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threshold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exceeded</a:t>
            </a:r>
            <a:endParaRPr lang="de-DE" sz="1600" dirty="0" smtClean="0"/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de-DE" sz="1600" dirty="0" smtClean="0"/>
              <a:t>The </a:t>
            </a:r>
            <a:r>
              <a:rPr lang="de-DE" sz="1600" dirty="0" err="1" smtClean="0"/>
              <a:t>flawed</a:t>
            </a:r>
            <a:r>
              <a:rPr lang="de-DE" sz="1600" dirty="0" smtClean="0"/>
              <a:t> </a:t>
            </a:r>
            <a:r>
              <a:rPr lang="de-DE" sz="1600" dirty="0" err="1" smtClean="0"/>
              <a:t>preliminary</a:t>
            </a:r>
            <a:r>
              <a:rPr lang="de-DE" sz="1600" dirty="0" smtClean="0"/>
              <a:t> VAT </a:t>
            </a:r>
            <a:r>
              <a:rPr lang="de-DE" sz="1600" dirty="0" err="1" smtClean="0"/>
              <a:t>return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country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residence</a:t>
            </a:r>
            <a:r>
              <a:rPr lang="de-DE" sz="1600" dirty="0" smtClean="0"/>
              <a:t> will </a:t>
            </a:r>
            <a:r>
              <a:rPr lang="de-DE" sz="1600" dirty="0" err="1" smtClean="0"/>
              <a:t>probably</a:t>
            </a:r>
            <a:r>
              <a:rPr lang="de-DE" sz="1600" dirty="0" smtClean="0"/>
              <a:t> not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amended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/>
              <a:t> </a:t>
            </a:r>
            <a:r>
              <a:rPr lang="de-DE" sz="1600" dirty="0" err="1" smtClean="0"/>
              <a:t>country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destination‘s</a:t>
            </a:r>
            <a:r>
              <a:rPr lang="de-DE" sz="1600" dirty="0" smtClean="0"/>
              <a:t> </a:t>
            </a:r>
            <a:r>
              <a:rPr lang="de-DE" sz="1600" dirty="0" err="1" smtClean="0"/>
              <a:t>benefit</a:t>
            </a:r>
            <a:r>
              <a:rPr lang="de-DE" sz="1600" dirty="0"/>
              <a:t> </a:t>
            </a:r>
            <a:r>
              <a:rPr lang="de-DE" sz="1600" dirty="0" err="1" smtClean="0"/>
              <a:t>since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country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residence</a:t>
            </a:r>
            <a:r>
              <a:rPr lang="de-DE" sz="1600" dirty="0" smtClean="0"/>
              <a:t> </a:t>
            </a:r>
            <a:r>
              <a:rPr lang="de-DE" sz="1600" dirty="0" err="1" smtClean="0"/>
              <a:t>would</a:t>
            </a:r>
            <a:r>
              <a:rPr lang="de-DE" sz="1600" dirty="0" smtClean="0"/>
              <a:t> </a:t>
            </a:r>
            <a:r>
              <a:rPr lang="de-DE" sz="1600" dirty="0" err="1" smtClean="0"/>
              <a:t>reduce</a:t>
            </a:r>
            <a:r>
              <a:rPr lang="de-DE" sz="1600" dirty="0" smtClean="0"/>
              <a:t> </a:t>
            </a:r>
            <a:r>
              <a:rPr lang="de-DE" sz="1600" dirty="0" err="1" smtClean="0"/>
              <a:t>its</a:t>
            </a:r>
            <a:r>
              <a:rPr lang="de-DE" sz="1600" dirty="0" smtClean="0"/>
              <a:t> </a:t>
            </a:r>
            <a:r>
              <a:rPr lang="de-DE" sz="1600" dirty="0" err="1" smtClean="0"/>
              <a:t>own</a:t>
            </a:r>
            <a:r>
              <a:rPr lang="de-DE" sz="1600" dirty="0" smtClean="0"/>
              <a:t> </a:t>
            </a:r>
            <a:r>
              <a:rPr lang="de-DE" sz="1600" dirty="0" err="1" smtClean="0"/>
              <a:t>tax</a:t>
            </a:r>
            <a:r>
              <a:rPr lang="de-DE" sz="1600" dirty="0" smtClean="0"/>
              <a:t> </a:t>
            </a:r>
            <a:r>
              <a:rPr lang="de-DE" sz="1600" dirty="0" err="1" smtClean="0"/>
              <a:t>yield</a:t>
            </a:r>
            <a:endParaRPr lang="de-DE" sz="1600" dirty="0" smtClean="0"/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de-DE" sz="1600" dirty="0" smtClean="0"/>
              <a:t>The </a:t>
            </a:r>
            <a:r>
              <a:rPr lang="de-DE" sz="1600" dirty="0" err="1" smtClean="0"/>
              <a:t>risk</a:t>
            </a:r>
            <a:r>
              <a:rPr lang="de-DE" sz="1600" dirty="0" smtClean="0"/>
              <a:t> will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realised</a:t>
            </a:r>
            <a:r>
              <a:rPr lang="de-DE" sz="1600" dirty="0" smtClean="0"/>
              <a:t> </a:t>
            </a:r>
            <a:r>
              <a:rPr lang="de-DE" sz="1600" dirty="0" err="1" smtClean="0"/>
              <a:t>as</a:t>
            </a:r>
            <a:r>
              <a:rPr lang="de-DE" sz="1600" dirty="0" smtClean="0"/>
              <a:t> </a:t>
            </a:r>
            <a:r>
              <a:rPr lang="de-DE" sz="1600" dirty="0" err="1" smtClean="0"/>
              <a:t>soon</a:t>
            </a:r>
            <a:r>
              <a:rPr lang="de-DE" sz="1600" dirty="0" smtClean="0"/>
              <a:t> </a:t>
            </a:r>
            <a:r>
              <a:rPr lang="de-DE" sz="1600" dirty="0" err="1" smtClean="0"/>
              <a:t>as</a:t>
            </a:r>
            <a:r>
              <a:rPr lang="de-DE" sz="1600" dirty="0" smtClean="0"/>
              <a:t> </a:t>
            </a:r>
            <a:r>
              <a:rPr lang="de-DE" sz="1600" dirty="0" err="1" smtClean="0"/>
              <a:t>financial</a:t>
            </a:r>
            <a:r>
              <a:rPr lang="de-DE" sz="1600" dirty="0" smtClean="0"/>
              <a:t> </a:t>
            </a:r>
            <a:r>
              <a:rPr lang="de-DE" sz="1600" dirty="0" err="1" smtClean="0"/>
              <a:t>authorities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country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destination</a:t>
            </a:r>
            <a:r>
              <a:rPr lang="de-DE" sz="1600" dirty="0" smtClean="0"/>
              <a:t> </a:t>
            </a:r>
            <a:r>
              <a:rPr lang="de-DE" sz="1600" dirty="0" err="1" smtClean="0"/>
              <a:t>allege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turnovers</a:t>
            </a:r>
            <a:r>
              <a:rPr lang="de-DE" sz="1600" dirty="0" smtClean="0"/>
              <a:t> </a:t>
            </a:r>
            <a:r>
              <a:rPr lang="de-DE" sz="1600" dirty="0" err="1" smtClean="0"/>
              <a:t>years</a:t>
            </a:r>
            <a:r>
              <a:rPr lang="de-DE" sz="1600" dirty="0" smtClean="0"/>
              <a:t> after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exceeding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threshold</a:t>
            </a:r>
            <a:endParaRPr lang="de-DE" sz="1600" dirty="0" smtClean="0"/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de-DE" sz="1600" dirty="0" smtClean="0"/>
              <a:t>In a </a:t>
            </a:r>
            <a:r>
              <a:rPr lang="de-DE" sz="1600" dirty="0" err="1" smtClean="0"/>
              <a:t>worst</a:t>
            </a:r>
            <a:r>
              <a:rPr lang="de-DE" sz="1600" dirty="0" smtClean="0"/>
              <a:t> </a:t>
            </a:r>
            <a:r>
              <a:rPr lang="de-DE" sz="1600" dirty="0" err="1" smtClean="0"/>
              <a:t>case</a:t>
            </a:r>
            <a:r>
              <a:rPr lang="de-DE" sz="1600" dirty="0" smtClean="0"/>
              <a:t>, </a:t>
            </a:r>
            <a:r>
              <a:rPr lang="de-DE" sz="1600" dirty="0" err="1" smtClean="0"/>
              <a:t>further</a:t>
            </a:r>
            <a:r>
              <a:rPr lang="de-DE" sz="1600" dirty="0" smtClean="0"/>
              <a:t> VAT must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paid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country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destination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a VAT </a:t>
            </a:r>
            <a:r>
              <a:rPr lang="de-DE" sz="1600" dirty="0" err="1" smtClean="0"/>
              <a:t>refund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country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residence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not </a:t>
            </a:r>
            <a:r>
              <a:rPr lang="de-DE" sz="1600" dirty="0" err="1" smtClean="0"/>
              <a:t>possible</a:t>
            </a:r>
            <a:r>
              <a:rPr lang="de-DE" sz="1600" dirty="0" smtClean="0"/>
              <a:t> </a:t>
            </a:r>
            <a:endParaRPr lang="de-DE" sz="1600" dirty="0" smtClean="0"/>
          </a:p>
          <a:p>
            <a:endParaRPr lang="en-US" sz="1200" i="1" dirty="0"/>
          </a:p>
          <a:p>
            <a:pPr marL="342900" indent="-342900">
              <a:buFont typeface="Wingdings"/>
              <a:buChar char="à"/>
            </a:pPr>
            <a:r>
              <a:rPr lang="de-DE" sz="1600" dirty="0" err="1" smtClean="0"/>
              <a:t>What</a:t>
            </a:r>
            <a:r>
              <a:rPr lang="de-DE" sz="1600" dirty="0" smtClean="0"/>
              <a:t> 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/>
              <a:t>threshold</a:t>
            </a:r>
            <a:r>
              <a:rPr lang="de-DE" sz="1600" dirty="0"/>
              <a:t> was </a:t>
            </a:r>
            <a:r>
              <a:rPr lang="de-DE" sz="1600" dirty="0" err="1"/>
              <a:t>exceeded</a:t>
            </a:r>
            <a:r>
              <a:rPr lang="de-DE" sz="1600" dirty="0"/>
              <a:t>, </a:t>
            </a:r>
            <a:r>
              <a:rPr lang="de-DE" sz="1600" dirty="0" smtClean="0"/>
              <a:t>but VAT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country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residence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still </a:t>
            </a:r>
            <a:r>
              <a:rPr lang="de-DE" sz="1600" dirty="0" err="1"/>
              <a:t>invoiced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paid</a:t>
            </a:r>
            <a:r>
              <a:rPr lang="de-DE" sz="1600" dirty="0"/>
              <a:t> </a:t>
            </a:r>
            <a:r>
              <a:rPr lang="de-DE" sz="1600" dirty="0" err="1"/>
              <a:t>there</a:t>
            </a:r>
            <a:r>
              <a:rPr lang="de-DE" sz="1600" dirty="0" smtClean="0"/>
              <a:t>?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de-DE" sz="1600" dirty="0" err="1" smtClean="0">
                <a:sym typeface="Wingdings" panose="05000000000000000000" pitchFamily="2" charset="2"/>
              </a:rPr>
              <a:t>According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to</a:t>
            </a:r>
            <a:r>
              <a:rPr lang="de-DE" sz="1600" dirty="0" smtClean="0">
                <a:sym typeface="Wingdings" panose="05000000000000000000" pitchFamily="2" charset="2"/>
              </a:rPr>
              <a:t> a EU-court </a:t>
            </a:r>
            <a:r>
              <a:rPr lang="de-DE" sz="1600" dirty="0" err="1" smtClean="0">
                <a:sym typeface="Wingdings" panose="05000000000000000000" pitchFamily="2" charset="2"/>
              </a:rPr>
              <a:t>decision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dated</a:t>
            </a:r>
            <a:r>
              <a:rPr lang="de-DE" sz="1600" dirty="0" smtClean="0">
                <a:sym typeface="Wingdings" panose="05000000000000000000" pitchFamily="2" charset="2"/>
              </a:rPr>
              <a:t> September 19, 200 (</a:t>
            </a:r>
            <a:r>
              <a:rPr lang="de-DE" sz="1600" dirty="0" err="1" smtClean="0">
                <a:sym typeface="Wingdings" panose="05000000000000000000" pitchFamily="2" charset="2"/>
              </a:rPr>
              <a:t>Schmeink</a:t>
            </a:r>
            <a:r>
              <a:rPr lang="de-DE" sz="1600" dirty="0" smtClean="0">
                <a:sym typeface="Wingdings" panose="05000000000000000000" pitchFamily="2" charset="2"/>
              </a:rPr>
              <a:t> &amp; </a:t>
            </a:r>
            <a:r>
              <a:rPr lang="de-DE" sz="1600" dirty="0" err="1" smtClean="0">
                <a:sym typeface="Wingdings" panose="05000000000000000000" pitchFamily="2" charset="2"/>
              </a:rPr>
              <a:t>Cofreth</a:t>
            </a:r>
            <a:r>
              <a:rPr lang="de-DE" sz="1600" dirty="0" smtClean="0">
                <a:sym typeface="Wingdings" panose="05000000000000000000" pitchFamily="2" charset="2"/>
              </a:rPr>
              <a:t>/Strobel) </a:t>
            </a:r>
            <a:r>
              <a:rPr lang="de-DE" sz="1600" dirty="0" err="1" smtClean="0">
                <a:sym typeface="Wingdings" panose="05000000000000000000" pitchFamily="2" charset="2"/>
              </a:rPr>
              <a:t>member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states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are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obliged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correct</a:t>
            </a:r>
            <a:r>
              <a:rPr lang="de-DE" sz="1600" dirty="0" smtClean="0">
                <a:sym typeface="Wingdings" panose="05000000000000000000" pitchFamily="2" charset="2"/>
              </a:rPr>
              <a:t> VAT </a:t>
            </a:r>
            <a:r>
              <a:rPr lang="de-DE" sz="1600" dirty="0" err="1" smtClean="0">
                <a:sym typeface="Wingdings" panose="05000000000000000000" pitchFamily="2" charset="2"/>
              </a:rPr>
              <a:t>that</a:t>
            </a:r>
            <a:r>
              <a:rPr lang="de-DE" sz="1600" dirty="0" smtClean="0">
                <a:sym typeface="Wingdings" panose="05000000000000000000" pitchFamily="2" charset="2"/>
              </a:rPr>
              <a:t> was </a:t>
            </a:r>
            <a:r>
              <a:rPr lang="de-DE" sz="1600" dirty="0" err="1" smtClean="0">
                <a:sym typeface="Wingdings" panose="05000000000000000000" pitchFamily="2" charset="2"/>
              </a:rPr>
              <a:t>invoiced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wrongly</a:t>
            </a:r>
            <a:r>
              <a:rPr lang="de-DE" sz="1600" dirty="0" smtClean="0">
                <a:sym typeface="Wingdings" panose="05000000000000000000" pitchFamily="2" charset="2"/>
              </a:rPr>
              <a:t>.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de-DE" sz="1600" dirty="0" err="1" smtClean="0">
                <a:sym typeface="Wingdings" panose="05000000000000000000" pitchFamily="2" charset="2"/>
              </a:rPr>
              <a:t>Nevertheless</a:t>
            </a:r>
            <a:r>
              <a:rPr lang="de-DE" sz="1600" dirty="0">
                <a:sym typeface="Wingdings" panose="05000000000000000000" pitchFamily="2" charset="2"/>
              </a:rPr>
              <a:t>, </a:t>
            </a:r>
            <a:r>
              <a:rPr lang="de-DE" sz="1600" dirty="0" err="1">
                <a:sym typeface="Wingdings" panose="05000000000000000000" pitchFamily="2" charset="2"/>
              </a:rPr>
              <a:t>timely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restrictions</a:t>
            </a:r>
            <a:r>
              <a:rPr lang="de-DE" sz="1600" dirty="0">
                <a:sym typeface="Wingdings" panose="05000000000000000000" pitchFamily="2" charset="2"/>
              </a:rPr>
              <a:t> must </a:t>
            </a:r>
            <a:r>
              <a:rPr lang="de-DE" sz="1600" dirty="0" err="1">
                <a:sym typeface="Wingdings" panose="05000000000000000000" pitchFamily="2" charset="2"/>
              </a:rPr>
              <a:t>be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considered</a:t>
            </a:r>
            <a:endParaRPr lang="de-DE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9598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EU VAT </a:t>
            </a:r>
            <a:r>
              <a:rPr lang="de-DE" dirty="0" err="1" smtClean="0"/>
              <a:t>Proposals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E-Commerce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 smtClean="0"/>
              <a:t>Proposal to </a:t>
            </a:r>
            <a:r>
              <a:rPr lang="en-US" sz="2500" b="1" dirty="0" err="1" smtClean="0"/>
              <a:t>modernise</a:t>
            </a:r>
            <a:r>
              <a:rPr lang="en-US" sz="2500" b="1" dirty="0" smtClean="0"/>
              <a:t> VAT for cross-border e-commerce</a:t>
            </a:r>
          </a:p>
          <a:p>
            <a:r>
              <a:rPr lang="en-US" sz="1500" i="1" dirty="0" smtClean="0"/>
              <a:t>1 December 2016</a:t>
            </a:r>
          </a:p>
          <a:p>
            <a:endParaRPr lang="en-US" sz="1500" i="1" dirty="0" smtClean="0"/>
          </a:p>
          <a:p>
            <a:pPr marL="342900" indent="-342900">
              <a:buFont typeface="Wingdings"/>
              <a:buChar char="à"/>
            </a:pPr>
            <a:r>
              <a:rPr lang="en-US" sz="2000" i="1" dirty="0"/>
              <a:t>New VAT rules for sales of goods and services </a:t>
            </a:r>
            <a:r>
              <a:rPr lang="en-US" sz="2000" i="1" dirty="0" smtClean="0"/>
              <a:t>online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The Mini One Stop Shop (MOSS) system, which is already used for e-services, is introduced for all cross-border sales and will be renamed to the One Stop Shop (OSS) system.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One quarterly return for VAT due across the whole of the EU.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When? Will probably come into place in 2021.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/>
              <a:buChar char="à"/>
            </a:pPr>
            <a:endParaRPr lang="en-US" sz="2000" i="1" dirty="0" smtClean="0"/>
          </a:p>
          <a:p>
            <a:pPr marL="342900" indent="-342900">
              <a:buFont typeface="Wingdings"/>
              <a:buChar char="à"/>
            </a:pPr>
            <a:r>
              <a:rPr lang="en-US" sz="2000" i="1" dirty="0" smtClean="0"/>
              <a:t>Simplifying </a:t>
            </a:r>
            <a:r>
              <a:rPr lang="en-US" sz="2000" i="1" dirty="0"/>
              <a:t>VAT rules for micro-businesses and </a:t>
            </a:r>
            <a:r>
              <a:rPr lang="en-US" sz="2000" i="1" dirty="0" smtClean="0"/>
              <a:t>startups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en-US" sz="1600" dirty="0">
                <a:sym typeface="Wingdings" panose="05000000000000000000" pitchFamily="2" charset="2"/>
              </a:rPr>
              <a:t>To support startups and micro-businesses, the introduction of a set of thresholds (EUR 10,000 and EUR 100,000) under which cross-border sales for online companies are treated as domestic sales</a:t>
            </a:r>
            <a:r>
              <a:rPr lang="en-US" sz="1600" dirty="0" smtClean="0">
                <a:sym typeface="Wingdings" panose="05000000000000000000" pitchFamily="2" charset="2"/>
              </a:rPr>
              <a:t>.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When? This reform is foreseen for 2018.</a:t>
            </a:r>
            <a:endParaRPr lang="en-US" sz="16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87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EU VAT </a:t>
            </a:r>
            <a:r>
              <a:rPr lang="de-DE" dirty="0" err="1" smtClean="0"/>
              <a:t>Proposals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E-Commerce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 smtClean="0"/>
              <a:t>Proposal to </a:t>
            </a:r>
            <a:r>
              <a:rPr lang="en-US" sz="2500" b="1" dirty="0" err="1" smtClean="0"/>
              <a:t>modernise</a:t>
            </a:r>
            <a:r>
              <a:rPr lang="en-US" sz="2500" b="1" dirty="0" smtClean="0"/>
              <a:t> VAT for cross-border e-commerce</a:t>
            </a:r>
          </a:p>
          <a:p>
            <a:r>
              <a:rPr lang="en-US" sz="1500" i="1" dirty="0" smtClean="0"/>
              <a:t>1 December 2016</a:t>
            </a:r>
          </a:p>
          <a:p>
            <a:endParaRPr lang="en-US" sz="1500" i="1" dirty="0" smtClean="0"/>
          </a:p>
          <a:p>
            <a:pPr marL="342900" indent="-342900">
              <a:buFont typeface="Wingdings"/>
              <a:buChar char="à"/>
            </a:pPr>
            <a:r>
              <a:rPr lang="en-US" sz="2000" dirty="0" smtClean="0">
                <a:sym typeface="Wingdings" panose="05000000000000000000" pitchFamily="2" charset="2"/>
              </a:rPr>
              <a:t>Action </a:t>
            </a:r>
            <a:r>
              <a:rPr lang="en-US" sz="2000" dirty="0">
                <a:sym typeface="Wingdings" panose="05000000000000000000" pitchFamily="2" charset="2"/>
              </a:rPr>
              <a:t>against VAT fraud from outside the </a:t>
            </a:r>
            <a:r>
              <a:rPr lang="en-US" sz="2000" dirty="0" smtClean="0">
                <a:sym typeface="Wingdings" panose="05000000000000000000" pitchFamily="2" charset="2"/>
              </a:rPr>
              <a:t>EU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Removal of the VAT </a:t>
            </a:r>
            <a:r>
              <a:rPr lang="en-US" sz="1600" dirty="0">
                <a:sym typeface="Wingdings" panose="05000000000000000000" pitchFamily="2" charset="2"/>
              </a:rPr>
              <a:t>exemption for imports of small consignments </a:t>
            </a:r>
            <a:r>
              <a:rPr lang="en-US" sz="1600" dirty="0" smtClean="0">
                <a:sym typeface="Wingdings" panose="05000000000000000000" pitchFamily="2" charset="2"/>
              </a:rPr>
              <a:t>(below EUR 22) from </a:t>
            </a:r>
            <a:r>
              <a:rPr lang="en-US" sz="1600" dirty="0">
                <a:sym typeface="Wingdings" panose="05000000000000000000" pitchFamily="2" charset="2"/>
              </a:rPr>
              <a:t>outside the </a:t>
            </a:r>
            <a:r>
              <a:rPr lang="en-US" sz="1600" dirty="0" smtClean="0">
                <a:sym typeface="Wingdings" panose="05000000000000000000" pitchFamily="2" charset="2"/>
              </a:rPr>
              <a:t>EU. The </a:t>
            </a:r>
            <a:r>
              <a:rPr lang="en-US" sz="1600" dirty="0">
                <a:sym typeface="Wingdings" panose="05000000000000000000" pitchFamily="2" charset="2"/>
              </a:rPr>
              <a:t>new OSS </a:t>
            </a:r>
            <a:r>
              <a:rPr lang="en-US" sz="1600" dirty="0" smtClean="0">
                <a:sym typeface="Wingdings" panose="05000000000000000000" pitchFamily="2" charset="2"/>
              </a:rPr>
              <a:t>will </a:t>
            </a:r>
            <a:r>
              <a:rPr lang="en-US" sz="1600" dirty="0">
                <a:sym typeface="Wingdings" panose="05000000000000000000" pitchFamily="2" charset="2"/>
              </a:rPr>
              <a:t>be open to trustworthy sellers from outside the </a:t>
            </a:r>
            <a:r>
              <a:rPr lang="en-US" sz="1600" dirty="0" smtClean="0">
                <a:sym typeface="Wingdings" panose="05000000000000000000" pitchFamily="2" charset="2"/>
              </a:rPr>
              <a:t>EU.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When? Will probably come into place in 2021.</a:t>
            </a:r>
          </a:p>
          <a:p>
            <a:pPr marL="342900" indent="-342900">
              <a:buFont typeface="Wingdings"/>
              <a:buChar char="à"/>
            </a:pPr>
            <a:endParaRPr lang="en-US" sz="16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/>
              <a:buChar char="à"/>
            </a:pPr>
            <a:r>
              <a:rPr lang="en-US" sz="2000" dirty="0" smtClean="0">
                <a:sym typeface="Wingdings" panose="05000000000000000000" pitchFamily="2" charset="2"/>
              </a:rPr>
              <a:t>Equal </a:t>
            </a:r>
            <a:r>
              <a:rPr lang="en-US" sz="2000" dirty="0">
                <a:sym typeface="Wingdings" panose="05000000000000000000" pitchFamily="2" charset="2"/>
              </a:rPr>
              <a:t>rules for taxing e-books, e-newspapers and their printed </a:t>
            </a:r>
            <a:r>
              <a:rPr lang="en-US" sz="2000" dirty="0" smtClean="0">
                <a:sym typeface="Wingdings" panose="05000000000000000000" pitchFamily="2" charset="2"/>
              </a:rPr>
              <a:t>equivalents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Current </a:t>
            </a:r>
            <a:r>
              <a:rPr lang="en-US" sz="1600" dirty="0">
                <a:sym typeface="Wingdings" panose="05000000000000000000" pitchFamily="2" charset="2"/>
              </a:rPr>
              <a:t>rules allow Member States to tax printed publications such as books and newspapers at reduced </a:t>
            </a:r>
            <a:r>
              <a:rPr lang="en-US" sz="1600" dirty="0" smtClean="0">
                <a:sym typeface="Wingdings" panose="05000000000000000000" pitchFamily="2" charset="2"/>
              </a:rPr>
              <a:t>rates. For e-publications however are taxed at the standard rate.</a:t>
            </a:r>
          </a:p>
          <a:p>
            <a:pPr marL="618799" lvl="1" indent="-342900">
              <a:buFont typeface="Wingdings" panose="05000000000000000000" pitchFamily="2" charset="2"/>
              <a:buChar char="§"/>
            </a:pPr>
            <a:r>
              <a:rPr lang="en-US" sz="1600" dirty="0">
                <a:sym typeface="Wingdings" panose="05000000000000000000" pitchFamily="2" charset="2"/>
              </a:rPr>
              <a:t>Once agreed by all Member States, the new set-up will allow – but not oblige – Member States to align the rates on e-publications to those on printed publications.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618799" lvl="1" indent="-342900">
              <a:buFont typeface="Wingdings" panose="05000000000000000000" pitchFamily="2" charset="2"/>
              <a:buChar char="§"/>
            </a:pPr>
            <a:endParaRPr lang="en-US" sz="16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/>
              <a:buChar char="à"/>
            </a:pPr>
            <a:endParaRPr lang="en-US" sz="16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00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endParaRPr lang="en-GB" dirty="0" smtClean="0"/>
          </a:p>
          <a:p>
            <a:pPr marL="342840" marR="0" lvl="0" indent="-34284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158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/>
              <a:t>Online </a:t>
            </a:r>
            <a:r>
              <a:rPr lang="de-DE" sz="1600" dirty="0" err="1" smtClean="0"/>
              <a:t>trading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a </a:t>
            </a:r>
            <a:r>
              <a:rPr lang="de-DE" sz="1600" dirty="0" err="1" smtClean="0"/>
              <a:t>rocketing</a:t>
            </a:r>
            <a:r>
              <a:rPr lang="de-DE" sz="1600" dirty="0" smtClean="0"/>
              <a:t> </a:t>
            </a:r>
            <a:r>
              <a:rPr lang="de-DE" sz="1600" dirty="0" err="1" smtClean="0"/>
              <a:t>market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/>
              <a:t>Development </a:t>
            </a:r>
            <a:r>
              <a:rPr lang="de-DE" sz="1600" dirty="0" err="1" smtClean="0"/>
              <a:t>of</a:t>
            </a:r>
            <a:r>
              <a:rPr lang="de-DE" sz="1600" dirty="0" smtClean="0"/>
              <a:t> B2C E-Commerce in Germany </a:t>
            </a:r>
            <a:r>
              <a:rPr lang="de-DE" sz="1600" dirty="0" err="1" smtClean="0"/>
              <a:t>grew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2015 </a:t>
            </a:r>
            <a:r>
              <a:rPr lang="de-DE" sz="1600" dirty="0" err="1" smtClean="0"/>
              <a:t>to</a:t>
            </a:r>
            <a:r>
              <a:rPr lang="de-DE" sz="1600" dirty="0" smtClean="0"/>
              <a:t> 2016 </a:t>
            </a:r>
            <a:r>
              <a:rPr lang="de-DE" sz="1600" dirty="0" err="1" smtClean="0"/>
              <a:t>from</a:t>
            </a:r>
            <a:r>
              <a:rPr lang="de-DE" sz="1600" dirty="0" smtClean="0"/>
              <a:t> EUR 39,8 </a:t>
            </a:r>
            <a:r>
              <a:rPr lang="de-DE" sz="1600" dirty="0" err="1" smtClean="0"/>
              <a:t>bn</a:t>
            </a:r>
            <a:r>
              <a:rPr lang="de-DE" sz="1600" dirty="0" smtClean="0"/>
              <a:t>.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projected</a:t>
            </a:r>
            <a:r>
              <a:rPr lang="de-DE" sz="1600" dirty="0" smtClean="0"/>
              <a:t> EUR 44-53 </a:t>
            </a:r>
            <a:r>
              <a:rPr lang="de-DE" sz="1600" dirty="0" err="1" smtClean="0"/>
              <a:t>bn</a:t>
            </a:r>
            <a:r>
              <a:rPr lang="de-DE" sz="1600" dirty="0" smtClean="0"/>
              <a:t>.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Netherlands</a:t>
            </a:r>
            <a:r>
              <a:rPr lang="de-DE" sz="1600" dirty="0" smtClean="0"/>
              <a:t>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grew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EUR 16 </a:t>
            </a:r>
            <a:r>
              <a:rPr lang="de-DE" sz="1600" dirty="0" err="1" smtClean="0"/>
              <a:t>bn</a:t>
            </a:r>
            <a:r>
              <a:rPr lang="de-DE" sz="1600" dirty="0" smtClean="0"/>
              <a:t>.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projected</a:t>
            </a:r>
            <a:r>
              <a:rPr lang="de-DE" sz="1600" dirty="0" smtClean="0"/>
              <a:t> EUR 18-19 </a:t>
            </a:r>
            <a:r>
              <a:rPr lang="de-DE" sz="1600" dirty="0" err="1" smtClean="0"/>
              <a:t>bn</a:t>
            </a:r>
            <a:r>
              <a:rPr lang="de-DE" sz="1600" dirty="0" smtClean="0"/>
              <a:t>.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/>
              <a:t>VAT </a:t>
            </a:r>
            <a:r>
              <a:rPr lang="de-DE" sz="1600" dirty="0" err="1" smtClean="0"/>
              <a:t>is</a:t>
            </a:r>
            <a:r>
              <a:rPr lang="de-DE" sz="1600" dirty="0" smtClean="0"/>
              <a:t> a </a:t>
            </a:r>
            <a:r>
              <a:rPr lang="de-DE" sz="1600" dirty="0" err="1" smtClean="0"/>
              <a:t>challenge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online </a:t>
            </a:r>
            <a:r>
              <a:rPr lang="de-DE" sz="1600" dirty="0" err="1" smtClean="0"/>
              <a:t>traders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distance</a:t>
            </a:r>
            <a:r>
              <a:rPr lang="de-DE" sz="1600" dirty="0" smtClean="0"/>
              <a:t> </a:t>
            </a:r>
            <a:r>
              <a:rPr lang="de-DE" sz="1600" dirty="0" err="1" smtClean="0"/>
              <a:t>sellers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err="1" smtClean="0"/>
              <a:t>According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a </a:t>
            </a:r>
            <a:r>
              <a:rPr lang="de-DE" sz="1600" dirty="0" err="1" smtClean="0"/>
              <a:t>statement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EC, </a:t>
            </a:r>
            <a:r>
              <a:rPr lang="de-DE" sz="1600" dirty="0" err="1" smtClean="0"/>
              <a:t>traders</a:t>
            </a:r>
            <a:r>
              <a:rPr lang="de-DE" sz="1600" dirty="0" smtClean="0"/>
              <a:t> </a:t>
            </a:r>
            <a:r>
              <a:rPr lang="de-DE" sz="1600" dirty="0" err="1" smtClean="0"/>
              <a:t>pay</a:t>
            </a:r>
            <a:r>
              <a:rPr lang="de-DE" sz="1600" dirty="0" smtClean="0"/>
              <a:t> </a:t>
            </a:r>
            <a:r>
              <a:rPr lang="de-DE" sz="1600" dirty="0" err="1" smtClean="0"/>
              <a:t>approx</a:t>
            </a:r>
            <a:r>
              <a:rPr lang="de-DE" sz="1600" dirty="0" smtClean="0"/>
              <a:t>. EUR 8,000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in </a:t>
            </a:r>
            <a:r>
              <a:rPr lang="de-DE" sz="1600" dirty="0" err="1" smtClean="0"/>
              <a:t>accordance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VAT </a:t>
            </a:r>
            <a:r>
              <a:rPr lang="de-DE" sz="1600" dirty="0" err="1" smtClean="0"/>
              <a:t>rules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every</a:t>
            </a:r>
            <a:r>
              <a:rPr lang="de-DE" sz="1600" dirty="0" smtClean="0"/>
              <a:t> EU Country </a:t>
            </a:r>
            <a:r>
              <a:rPr lang="de-DE" sz="1600" dirty="0" err="1" smtClean="0"/>
              <a:t>where</a:t>
            </a:r>
            <a:r>
              <a:rPr lang="de-DE" sz="1600" dirty="0" smtClean="0"/>
              <a:t> </a:t>
            </a:r>
            <a:r>
              <a:rPr lang="de-DE" sz="1600" dirty="0" err="1" smtClean="0"/>
              <a:t>they</a:t>
            </a:r>
            <a:r>
              <a:rPr lang="de-DE" sz="1600" dirty="0" smtClean="0"/>
              <a:t> </a:t>
            </a:r>
            <a:r>
              <a:rPr lang="de-DE" sz="1600" dirty="0" err="1" smtClean="0"/>
              <a:t>operate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there</a:t>
            </a:r>
            <a:r>
              <a:rPr lang="de-DE" sz="1600" dirty="0" smtClean="0"/>
              <a:t> a </a:t>
            </a:r>
            <a:r>
              <a:rPr lang="de-DE" sz="1600" dirty="0" err="1" smtClean="0"/>
              <a:t>possibilty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unburden</a:t>
            </a:r>
            <a:r>
              <a:rPr lang="de-DE" sz="1600" dirty="0" smtClean="0"/>
              <a:t> </a:t>
            </a:r>
            <a:r>
              <a:rPr lang="de-DE" sz="1600" dirty="0" err="1" smtClean="0"/>
              <a:t>traders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strict</a:t>
            </a:r>
            <a:r>
              <a:rPr lang="de-DE" sz="1600" dirty="0" smtClean="0"/>
              <a:t> </a:t>
            </a:r>
            <a:r>
              <a:rPr lang="de-DE" sz="1600" dirty="0" err="1" smtClean="0"/>
              <a:t>existing</a:t>
            </a:r>
            <a:r>
              <a:rPr lang="de-DE" sz="1600" dirty="0" smtClean="0"/>
              <a:t> VAT </a:t>
            </a:r>
            <a:r>
              <a:rPr lang="de-DE" sz="1600" dirty="0" err="1" smtClean="0"/>
              <a:t>rules</a:t>
            </a:r>
            <a:r>
              <a:rPr lang="de-DE" sz="16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err="1" smtClean="0"/>
              <a:t>How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VAT </a:t>
            </a:r>
            <a:r>
              <a:rPr lang="de-DE" sz="1600" dirty="0" err="1" smtClean="0"/>
              <a:t>handled</a:t>
            </a:r>
            <a:r>
              <a:rPr lang="de-DE" sz="1600" dirty="0" smtClean="0"/>
              <a:t> at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moment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Online </a:t>
            </a:r>
            <a:r>
              <a:rPr lang="de-DE" sz="1600" dirty="0" err="1" smtClean="0"/>
              <a:t>traders</a:t>
            </a:r>
            <a:r>
              <a:rPr lang="de-DE" sz="1600" dirty="0" smtClean="0"/>
              <a:t> / </a:t>
            </a:r>
            <a:r>
              <a:rPr lang="de-DE" sz="1600" dirty="0" err="1" smtClean="0"/>
              <a:t>distance</a:t>
            </a:r>
            <a:r>
              <a:rPr lang="de-DE" sz="1600" dirty="0" smtClean="0"/>
              <a:t> </a:t>
            </a:r>
            <a:r>
              <a:rPr lang="de-DE" sz="1600" dirty="0" err="1" smtClean="0"/>
              <a:t>sellers</a:t>
            </a:r>
            <a:r>
              <a:rPr lang="de-DE" sz="1600" dirty="0" smtClean="0"/>
              <a:t>?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148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E-Commerce </a:t>
            </a:r>
            <a:r>
              <a:rPr lang="de-CH" dirty="0" err="1" smtClean="0"/>
              <a:t>Turnovers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67" y="1927654"/>
            <a:ext cx="9266079" cy="4826729"/>
          </a:xfrm>
        </p:spPr>
        <p:txBody>
          <a:bodyPr/>
          <a:lstStyle/>
          <a:p>
            <a:endParaRPr lang="de-CH" dirty="0" smtClean="0"/>
          </a:p>
          <a:p>
            <a:pPr marL="342840" indent="-342840"/>
            <a:endParaRPr lang="de-CH" dirty="0" smtClean="0"/>
          </a:p>
          <a:p>
            <a:pPr marL="342840" indent="-342840"/>
            <a:endParaRPr lang="de-CH" dirty="0" smtClean="0"/>
          </a:p>
          <a:p>
            <a:pPr marL="342840" indent="-342840"/>
            <a:endParaRPr lang="de-CH" dirty="0" smtClean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556055" y="1791730"/>
            <a:ext cx="9443192" cy="5115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840" marR="0" lvl="0" indent="-342840" algn="l" defTabSz="914400" rtl="0" eaLnBrk="1" fontAlgn="base" latinLnBrk="0" hangingPunct="1">
              <a:lnSpc>
                <a:spcPct val="9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Rendered sales (to private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persons) via the Internet:</a:t>
            </a:r>
          </a:p>
          <a:p>
            <a:pPr marL="342840" marR="0" lvl="0" indent="-342840" algn="l" defTabSz="914400" rtl="0" eaLnBrk="1" fontAlgn="base" latinLnBrk="0" hangingPunct="1">
              <a:lnSpc>
                <a:spcPct val="9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en-US" b="1" kern="0" baseline="0" dirty="0" smtClean="0">
                <a:latin typeface="+mn-lt"/>
              </a:rPr>
              <a:t>Online</a:t>
            </a:r>
            <a:r>
              <a:rPr lang="en-US" b="1" kern="0" dirty="0" smtClean="0">
                <a:latin typeface="+mn-lt"/>
              </a:rPr>
              <a:t> turnovers vs. offline </a:t>
            </a:r>
            <a:r>
              <a:rPr lang="en-US" b="1" kern="0" dirty="0" smtClean="0">
                <a:latin typeface="+mn-lt"/>
              </a:rPr>
              <a:t>turnovers</a:t>
            </a:r>
          </a:p>
          <a:p>
            <a:pPr marL="342840" marR="0" lvl="0" indent="-342840" algn="l" defTabSz="914400" rtl="0" eaLnBrk="1" fontAlgn="base" latinLnBrk="0" hangingPunct="1">
              <a:lnSpc>
                <a:spcPct val="9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lang="en-US" b="1" kern="0" dirty="0" smtClean="0">
              <a:latin typeface="+mn-lt"/>
            </a:endParaRPr>
          </a:p>
          <a:p>
            <a:r>
              <a:rPr lang="de-DE" dirty="0" smtClean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Online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turnovers</a:t>
            </a:r>
            <a:endParaRPr kumimoji="0" lang="en-US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58718" lvl="1" indent="-285750">
              <a:lnSpc>
                <a:spcPct val="95000"/>
              </a:lnSpc>
              <a:spcBef>
                <a:spcPct val="45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baseline="0" dirty="0" smtClean="0">
                <a:latin typeface="+mn-lt"/>
              </a:rPr>
              <a:t>Exchange of goods via the</a:t>
            </a:r>
            <a:r>
              <a:rPr lang="en-US" sz="1600" kern="0" dirty="0" smtClean="0">
                <a:latin typeface="+mn-lt"/>
              </a:rPr>
              <a:t> Internet and goods do not have a physical nature, such as: music, videos, pictures, software, consultancy, online gaming or lottery.</a:t>
            </a:r>
          </a:p>
          <a:p>
            <a:pPr marL="758718" lvl="1" indent="-285750">
              <a:lnSpc>
                <a:spcPct val="95000"/>
              </a:lnSpc>
              <a:spcBef>
                <a:spcPct val="45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baseline="0" dirty="0" smtClean="0">
                <a:latin typeface="+mn-lt"/>
              </a:rPr>
              <a:t>Characteristic</a:t>
            </a:r>
            <a:r>
              <a:rPr lang="en-US" sz="1600" kern="0" baseline="0" dirty="0" smtClean="0">
                <a:latin typeface="+mn-lt"/>
              </a:rPr>
              <a:t>:</a:t>
            </a:r>
            <a:r>
              <a:rPr lang="en-US" sz="1600" kern="0" dirty="0" smtClean="0">
                <a:latin typeface="+mn-lt"/>
              </a:rPr>
              <a:t> sales partners act mostly anonymously </a:t>
            </a:r>
          </a:p>
          <a:p>
            <a:endParaRPr lang="de-DE" sz="1600" dirty="0"/>
          </a:p>
          <a:p>
            <a:r>
              <a:rPr lang="de-DE" dirty="0" smtClean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en-US" kern="0" dirty="0" smtClean="0"/>
              <a:t>Offline </a:t>
            </a:r>
            <a:r>
              <a:rPr lang="en-US" kern="0" dirty="0"/>
              <a:t>turnovers</a:t>
            </a:r>
          </a:p>
          <a:p>
            <a:pPr marL="758718" lvl="1" indent="-285750">
              <a:lnSpc>
                <a:spcPct val="95000"/>
              </a:lnSpc>
              <a:spcBef>
                <a:spcPct val="45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 smtClean="0">
                <a:latin typeface="+mn-lt"/>
              </a:rPr>
              <a:t>Advertising</a:t>
            </a:r>
            <a:r>
              <a:rPr lang="en-US" sz="1600" kern="0" dirty="0" smtClean="0">
                <a:latin typeface="+mn-lt"/>
              </a:rPr>
              <a:t>, </a:t>
            </a:r>
            <a:r>
              <a:rPr lang="en-US" sz="1600" kern="0" dirty="0">
                <a:latin typeface="+mn-lt"/>
              </a:rPr>
              <a:t>initiation and </a:t>
            </a:r>
            <a:r>
              <a:rPr lang="en-US" sz="1600" kern="0" dirty="0" smtClean="0">
                <a:latin typeface="+mn-lt"/>
              </a:rPr>
              <a:t>closing of contracts via the internet, but traditional exchange of goods, such as: books, CDs, cars, </a:t>
            </a:r>
            <a:r>
              <a:rPr lang="en-US" sz="1600" kern="0" dirty="0" smtClean="0">
                <a:latin typeface="+mn-lt"/>
              </a:rPr>
              <a:t>property.</a:t>
            </a:r>
          </a:p>
          <a:p>
            <a:pPr marL="758718" lvl="1" indent="-285750">
              <a:lnSpc>
                <a:spcPct val="95000"/>
              </a:lnSpc>
              <a:spcBef>
                <a:spcPct val="45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 smtClean="0">
                <a:latin typeface="+mn-lt"/>
              </a:rPr>
              <a:t>Characteristic</a:t>
            </a:r>
            <a:r>
              <a:rPr lang="en-US" sz="1600" kern="0" dirty="0" smtClean="0">
                <a:latin typeface="+mn-lt"/>
              </a:rPr>
              <a:t>: modern distance selling with tax principles of supplies and procurement services</a:t>
            </a:r>
          </a:p>
          <a:p>
            <a:pPr marL="342840" indent="-342840">
              <a:lnSpc>
                <a:spcPct val="95000"/>
              </a:lnSpc>
              <a:spcBef>
                <a:spcPct val="45000"/>
              </a:spcBef>
              <a:buClr>
                <a:schemeClr val="tx2"/>
              </a:buClr>
              <a:defRPr/>
            </a:pPr>
            <a:r>
              <a:rPr lang="en-US" sz="1200" kern="0" dirty="0" smtClean="0">
                <a:latin typeface="+mn-lt"/>
              </a:rPr>
              <a:t> </a:t>
            </a:r>
            <a:endParaRPr lang="en-US" sz="1600" kern="0" dirty="0" smtClean="0">
              <a:latin typeface="+mn-lt"/>
            </a:endParaRPr>
          </a:p>
          <a:p>
            <a:pPr marL="342840" marR="0" lvl="0" indent="-342840" algn="l" defTabSz="914400" rtl="0" eaLnBrk="1" fontAlgn="base" latinLnBrk="0" hangingPunct="1">
              <a:lnSpc>
                <a:spcPct val="9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74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VAT </a:t>
            </a:r>
            <a:r>
              <a:rPr lang="de-DE" dirty="0" err="1" smtClean="0"/>
              <a:t>principles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b="1" dirty="0" smtClean="0"/>
              <a:t>Online </a:t>
            </a:r>
            <a:r>
              <a:rPr lang="de-DE" sz="1800" b="1" dirty="0" err="1" smtClean="0"/>
              <a:t>turnovers</a:t>
            </a:r>
            <a:r>
              <a:rPr lang="de-DE" sz="1800" b="1" dirty="0" smtClean="0"/>
              <a:t> vs. Offline </a:t>
            </a:r>
            <a:r>
              <a:rPr lang="de-DE" sz="1800" b="1" dirty="0" err="1" smtClean="0"/>
              <a:t>turnovers</a:t>
            </a:r>
            <a:endParaRPr lang="de-DE" sz="1800" b="1" dirty="0" smtClean="0"/>
          </a:p>
          <a:p>
            <a:r>
              <a:rPr lang="de-DE" sz="1600" u="sng" dirty="0" smtClean="0"/>
              <a:t>Offline: </a:t>
            </a:r>
            <a:r>
              <a:rPr lang="de-DE" sz="1600" u="sng" dirty="0" err="1" smtClean="0"/>
              <a:t>principle</a:t>
            </a:r>
            <a:r>
              <a:rPr lang="de-DE" sz="1600" u="sng" dirty="0" smtClean="0"/>
              <a:t> </a:t>
            </a:r>
            <a:r>
              <a:rPr lang="de-DE" sz="1600" u="sng" dirty="0" err="1" smtClean="0"/>
              <a:t>of</a:t>
            </a:r>
            <a:r>
              <a:rPr lang="de-DE" sz="1600" u="sng" dirty="0" smtClean="0"/>
              <a:t> </a:t>
            </a:r>
            <a:r>
              <a:rPr lang="de-DE" sz="1600" u="sng" dirty="0" err="1" smtClean="0"/>
              <a:t>place</a:t>
            </a:r>
            <a:r>
              <a:rPr lang="de-DE" sz="1600" u="sng" dirty="0" smtClean="0"/>
              <a:t> </a:t>
            </a:r>
            <a:r>
              <a:rPr lang="de-DE" sz="1600" u="sng" dirty="0" err="1" smtClean="0"/>
              <a:t>of</a:t>
            </a:r>
            <a:r>
              <a:rPr lang="de-DE" sz="1600" u="sng" dirty="0" smtClean="0"/>
              <a:t> </a:t>
            </a:r>
            <a:r>
              <a:rPr lang="de-DE" sz="1600" u="sng" dirty="0" err="1" smtClean="0"/>
              <a:t>destination</a:t>
            </a:r>
            <a:endParaRPr lang="de-DE" sz="1600" u="sng" dirty="0" smtClean="0"/>
          </a:p>
          <a:p>
            <a:r>
              <a:rPr lang="de-DE" sz="1600" i="1" dirty="0" err="1" smtClean="0"/>
              <a:t>Local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supplies</a:t>
            </a:r>
            <a:r>
              <a:rPr lang="de-DE" sz="1600" dirty="0" smtClean="0"/>
              <a:t>: </a:t>
            </a:r>
            <a:r>
              <a:rPr lang="de-DE" sz="1600" dirty="0" err="1" smtClean="0"/>
              <a:t>local</a:t>
            </a:r>
            <a:r>
              <a:rPr lang="de-DE" sz="1600" dirty="0" smtClean="0"/>
              <a:t> VAT </a:t>
            </a:r>
            <a:r>
              <a:rPr lang="de-DE" sz="1600" dirty="0" err="1" smtClean="0"/>
              <a:t>with</a:t>
            </a:r>
            <a:r>
              <a:rPr lang="de-DE" sz="1600" dirty="0" smtClean="0"/>
              <a:t> </a:t>
            </a:r>
            <a:r>
              <a:rPr lang="de-DE" sz="1600" dirty="0" err="1" smtClean="0"/>
              <a:t>statutory</a:t>
            </a:r>
            <a:r>
              <a:rPr lang="de-DE" sz="1600" dirty="0" smtClean="0"/>
              <a:t> rate</a:t>
            </a:r>
          </a:p>
          <a:p>
            <a:r>
              <a:rPr lang="de-DE" sz="1600" i="1" dirty="0" smtClean="0"/>
              <a:t>Third </a:t>
            </a:r>
            <a:r>
              <a:rPr lang="de-DE" sz="1600" i="1" dirty="0" err="1" smtClean="0"/>
              <a:t>country</a:t>
            </a:r>
            <a:r>
              <a:rPr lang="de-DE" sz="1600" dirty="0" smtClean="0"/>
              <a:t>: </a:t>
            </a:r>
            <a:r>
              <a:rPr lang="de-DE" sz="1600" dirty="0" err="1" smtClean="0"/>
              <a:t>tax</a:t>
            </a:r>
            <a:r>
              <a:rPr lang="de-DE" sz="1600" dirty="0" smtClean="0"/>
              <a:t> </a:t>
            </a:r>
            <a:r>
              <a:rPr lang="de-DE" sz="1600" dirty="0" err="1" smtClean="0"/>
              <a:t>free</a:t>
            </a:r>
            <a:r>
              <a:rPr lang="de-DE" sz="1600" dirty="0" smtClean="0"/>
              <a:t> </a:t>
            </a:r>
            <a:r>
              <a:rPr lang="de-DE" sz="1600" dirty="0" err="1" smtClean="0"/>
              <a:t>export</a:t>
            </a:r>
            <a:endParaRPr lang="de-DE" sz="1600" dirty="0" smtClean="0"/>
          </a:p>
          <a:p>
            <a:r>
              <a:rPr lang="de-DE" sz="1600" i="1" dirty="0" smtClean="0"/>
              <a:t>Intra-Community</a:t>
            </a:r>
            <a:r>
              <a:rPr lang="de-DE" sz="1600" dirty="0" smtClean="0"/>
              <a:t>: 1) </a:t>
            </a:r>
            <a:r>
              <a:rPr lang="de-DE" sz="1600" dirty="0" err="1" smtClean="0"/>
              <a:t>Tax</a:t>
            </a:r>
            <a:r>
              <a:rPr lang="de-DE" sz="1600" dirty="0" smtClean="0"/>
              <a:t> </a:t>
            </a:r>
            <a:r>
              <a:rPr lang="de-DE" sz="1600" dirty="0" err="1" smtClean="0"/>
              <a:t>status</a:t>
            </a:r>
            <a:r>
              <a:rPr lang="de-DE" sz="1600" dirty="0" smtClean="0"/>
              <a:t> check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receipient</a:t>
            </a:r>
            <a:endParaRPr lang="de-DE" sz="1600" dirty="0" smtClean="0"/>
          </a:p>
          <a:p>
            <a:pPr marL="342900" indent="-342900">
              <a:buAutoNum type="alphaLcParenR"/>
            </a:pPr>
            <a:r>
              <a:rPr lang="de-DE" sz="1600" dirty="0" err="1" smtClean="0"/>
              <a:t>Entrepreneur</a:t>
            </a:r>
            <a:r>
              <a:rPr lang="de-DE" sz="1600" dirty="0" smtClean="0"/>
              <a:t> in </a:t>
            </a:r>
            <a:r>
              <a:rPr lang="de-DE" sz="1600" dirty="0" err="1" smtClean="0"/>
              <a:t>possession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VAT ID: </a:t>
            </a:r>
            <a:r>
              <a:rPr lang="de-DE" sz="1600" dirty="0" err="1" smtClean="0"/>
              <a:t>tax</a:t>
            </a:r>
            <a:r>
              <a:rPr lang="de-DE" sz="1600" dirty="0" smtClean="0"/>
              <a:t> </a:t>
            </a:r>
            <a:r>
              <a:rPr lang="de-DE" sz="1600" dirty="0" err="1" smtClean="0"/>
              <a:t>free</a:t>
            </a:r>
            <a:r>
              <a:rPr lang="de-DE" sz="1600" dirty="0" smtClean="0"/>
              <a:t> intra-community </a:t>
            </a:r>
            <a:r>
              <a:rPr lang="de-DE" sz="1600" dirty="0" err="1" smtClean="0"/>
              <a:t>supply</a:t>
            </a:r>
            <a:endParaRPr lang="de-DE" sz="1600" dirty="0" smtClean="0"/>
          </a:p>
          <a:p>
            <a:pPr marL="342900" indent="-342900">
              <a:buAutoNum type="alphaLcParenR"/>
            </a:pPr>
            <a:r>
              <a:rPr lang="de-DE" sz="1600" dirty="0" smtClean="0"/>
              <a:t>Private </a:t>
            </a:r>
            <a:r>
              <a:rPr lang="de-DE" sz="1600" dirty="0" err="1" smtClean="0"/>
              <a:t>person</a:t>
            </a:r>
            <a:r>
              <a:rPr lang="de-DE" sz="1600" dirty="0" smtClean="0"/>
              <a:t> (</a:t>
            </a:r>
            <a:r>
              <a:rPr lang="de-DE" sz="1600" dirty="0" err="1" smtClean="0"/>
              <a:t>no</a:t>
            </a:r>
            <a:r>
              <a:rPr lang="de-DE" sz="1600" dirty="0" smtClean="0"/>
              <a:t> VAT ID): </a:t>
            </a:r>
            <a:r>
              <a:rPr lang="de-DE" sz="1600" dirty="0" err="1" smtClean="0"/>
              <a:t>Exceeding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threshold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receipient‘s</a:t>
            </a:r>
            <a:r>
              <a:rPr lang="de-DE" sz="1600" dirty="0" smtClean="0"/>
              <a:t> </a:t>
            </a:r>
            <a:r>
              <a:rPr lang="de-DE" sz="1600" dirty="0" err="1" smtClean="0"/>
              <a:t>country</a:t>
            </a:r>
            <a:endParaRPr lang="de-DE" sz="1600" dirty="0"/>
          </a:p>
          <a:p>
            <a:pPr marL="618799" lvl="1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ym typeface="Wingdings" panose="05000000000000000000" pitchFamily="2" charset="2"/>
              </a:rPr>
              <a:t>Registration </a:t>
            </a:r>
            <a:r>
              <a:rPr lang="de-DE" sz="1600" dirty="0" err="1" smtClean="0">
                <a:sym typeface="Wingdings" panose="05000000000000000000" pitchFamily="2" charset="2"/>
              </a:rPr>
              <a:t>requirement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supplier</a:t>
            </a:r>
            <a:r>
              <a:rPr lang="de-DE" sz="1600" dirty="0" smtClean="0">
                <a:sym typeface="Wingdings" panose="05000000000000000000" pitchFamily="2" charset="2"/>
              </a:rPr>
              <a:t> in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country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destination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endParaRPr lang="de-DE" sz="1600" dirty="0" smtClean="0">
              <a:sym typeface="Wingdings" panose="05000000000000000000" pitchFamily="2" charset="2"/>
            </a:endParaRPr>
          </a:p>
          <a:p>
            <a:pPr marL="618799" lvl="1" indent="-342900">
              <a:buFont typeface="Arial" panose="020B0604020202020204" pitchFamily="34" charset="0"/>
              <a:buChar char="•"/>
            </a:pPr>
            <a:r>
              <a:rPr lang="de-DE" sz="1600" dirty="0" err="1" smtClean="0">
                <a:sym typeface="Wingdings" panose="05000000000000000000" pitchFamily="2" charset="2"/>
              </a:rPr>
              <a:t>Local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>
                <a:sym typeface="Wingdings" panose="05000000000000000000" pitchFamily="2" charset="2"/>
              </a:rPr>
              <a:t>VAT </a:t>
            </a:r>
            <a:r>
              <a:rPr lang="de-DE" sz="1600" dirty="0" err="1">
                <a:sym typeface="Wingdings" panose="05000000000000000000" pitchFamily="2" charset="2"/>
              </a:rPr>
              <a:t>returns</a:t>
            </a:r>
            <a:r>
              <a:rPr lang="de-DE" sz="1600" dirty="0">
                <a:sym typeface="Wingdings" panose="05000000000000000000" pitchFamily="2" charset="2"/>
              </a:rPr>
              <a:t> in </a:t>
            </a:r>
            <a:r>
              <a:rPr lang="de-DE" sz="1600" dirty="0" err="1">
                <a:sym typeface="Wingdings" panose="05000000000000000000" pitchFamily="2" charset="2"/>
              </a:rPr>
              <a:t>the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country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of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destination</a:t>
            </a:r>
            <a:endParaRPr lang="de-DE" sz="1600" dirty="0">
              <a:sym typeface="Wingdings" panose="05000000000000000000" pitchFamily="2" charset="2"/>
            </a:endParaRPr>
          </a:p>
          <a:p>
            <a:pPr marL="263525" indent="-263525"/>
            <a:r>
              <a:rPr lang="de-DE" sz="1600" dirty="0" smtClean="0">
                <a:solidFill>
                  <a:schemeClr val="tx2"/>
                </a:solidFill>
                <a:sym typeface="Wingdings" panose="05000000000000000000" pitchFamily="2" charset="2"/>
              </a:rPr>
              <a:t>c)  </a:t>
            </a:r>
            <a:r>
              <a:rPr lang="de-DE" sz="1600" dirty="0" err="1" smtClean="0">
                <a:sym typeface="Wingdings" panose="05000000000000000000" pitchFamily="2" charset="2"/>
              </a:rPr>
              <a:t>If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consumer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picks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up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goods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by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himself</a:t>
            </a:r>
            <a:r>
              <a:rPr lang="de-DE" sz="1600" dirty="0" smtClean="0">
                <a:sym typeface="Wingdings" panose="05000000000000000000" pitchFamily="2" charset="2"/>
              </a:rPr>
              <a:t> in </a:t>
            </a:r>
            <a:r>
              <a:rPr lang="de-DE" sz="1600" dirty="0" err="1" smtClean="0">
                <a:sym typeface="Wingdings" panose="05000000000000000000" pitchFamily="2" charset="2"/>
              </a:rPr>
              <a:t>distance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selling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cases</a:t>
            </a:r>
            <a:r>
              <a:rPr lang="de-DE" sz="1600" dirty="0" smtClean="0">
                <a:sym typeface="Wingdings" panose="05000000000000000000" pitchFamily="2" charset="2"/>
              </a:rPr>
              <a:t>, </a:t>
            </a:r>
            <a:r>
              <a:rPr lang="de-DE" sz="1600" dirty="0" err="1" smtClean="0">
                <a:sym typeface="Wingdings" panose="05000000000000000000" pitchFamily="2" charset="2"/>
              </a:rPr>
              <a:t>no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registration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requirement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results</a:t>
            </a:r>
            <a:endParaRPr lang="de-DE" sz="1600" dirty="0" smtClean="0"/>
          </a:p>
          <a:p>
            <a:r>
              <a:rPr lang="de-DE" sz="1600" dirty="0" smtClean="0">
                <a:solidFill>
                  <a:schemeClr val="tx2"/>
                </a:solidFill>
                <a:sym typeface="Wingdings" panose="05000000000000000000" pitchFamily="2" charset="2"/>
              </a:rPr>
              <a:t>d) </a:t>
            </a:r>
            <a:r>
              <a:rPr lang="de-DE" sz="1600" dirty="0" smtClean="0">
                <a:sym typeface="Wingdings" panose="05000000000000000000" pitchFamily="2" charset="2"/>
              </a:rPr>
              <a:t>Traditional </a:t>
            </a:r>
            <a:r>
              <a:rPr lang="de-DE" sz="1600" dirty="0" err="1" smtClean="0">
                <a:sym typeface="Wingdings" panose="05000000000000000000" pitchFamily="2" charset="2"/>
              </a:rPr>
              <a:t>determination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place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supply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for</a:t>
            </a:r>
            <a:r>
              <a:rPr lang="de-DE" sz="1600" dirty="0" smtClean="0">
                <a:sym typeface="Wingdings" panose="05000000000000000000" pitchFamily="2" charset="2"/>
              </a:rPr>
              <a:t>: </a:t>
            </a:r>
          </a:p>
          <a:p>
            <a:pPr marL="561649" lvl="1" indent="-285750">
              <a:buFont typeface="Arial" panose="020B0604020202020204" pitchFamily="34" charset="0"/>
              <a:buChar char="•"/>
            </a:pPr>
            <a:r>
              <a:rPr lang="de-DE" sz="1600" dirty="0" err="1" smtClean="0">
                <a:sym typeface="Wingdings" panose="05000000000000000000" pitchFamily="2" charset="2"/>
              </a:rPr>
              <a:t>Travels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booked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paid</a:t>
            </a:r>
            <a:r>
              <a:rPr lang="de-DE" sz="1600" dirty="0" smtClean="0">
                <a:sym typeface="Wingdings" panose="05000000000000000000" pitchFamily="2" charset="2"/>
              </a:rPr>
              <a:t> via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internet</a:t>
            </a:r>
            <a:r>
              <a:rPr lang="de-DE" sz="1600" dirty="0" smtClean="0">
                <a:sym typeface="Wingdings" panose="05000000000000000000" pitchFamily="2" charset="2"/>
              </a:rPr>
              <a:t>; </a:t>
            </a:r>
            <a:r>
              <a:rPr lang="de-DE" sz="1600" dirty="0" err="1" smtClean="0">
                <a:sym typeface="Wingdings" panose="05000000000000000000" pitchFamily="2" charset="2"/>
              </a:rPr>
              <a:t>event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tickets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or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train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tickets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endParaRPr lang="de-DE" sz="1600" dirty="0">
              <a:sym typeface="Wingdings" panose="05000000000000000000" pitchFamily="2" charset="2"/>
            </a:endParaRPr>
          </a:p>
          <a:p>
            <a:pPr marL="561649" lvl="1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ym typeface="Wingdings" panose="05000000000000000000" pitchFamily="2" charset="2"/>
              </a:rPr>
              <a:t>These </a:t>
            </a:r>
            <a:r>
              <a:rPr lang="de-DE" sz="1600" dirty="0" err="1" smtClean="0">
                <a:sym typeface="Wingdings" panose="05000000000000000000" pitchFamily="2" charset="2"/>
              </a:rPr>
              <a:t>are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demands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for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services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be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rendered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25679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VAT </a:t>
            </a:r>
            <a:r>
              <a:rPr lang="de-DE" dirty="0" err="1" smtClean="0"/>
              <a:t>principles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600" u="sng" dirty="0" smtClean="0"/>
              <a:t>Online:</a:t>
            </a:r>
          </a:p>
          <a:p>
            <a:r>
              <a:rPr lang="de-DE" sz="1600" dirty="0" smtClean="0"/>
              <a:t>Legal </a:t>
            </a:r>
            <a:r>
              <a:rPr lang="de-DE" sz="1600" dirty="0" err="1" smtClean="0"/>
              <a:t>basis</a:t>
            </a:r>
            <a:r>
              <a:rPr lang="de-DE" sz="1600" dirty="0" smtClean="0"/>
              <a:t>: E-Commerce </a:t>
            </a:r>
            <a:r>
              <a:rPr lang="de-DE" sz="1600" dirty="0" err="1" smtClean="0"/>
              <a:t>directive</a:t>
            </a:r>
            <a:r>
              <a:rPr lang="de-DE" sz="1600" dirty="0" smtClean="0"/>
              <a:t> </a:t>
            </a:r>
            <a:r>
              <a:rPr lang="de-DE" sz="1600" dirty="0" err="1" smtClean="0"/>
              <a:t>dated</a:t>
            </a:r>
            <a:r>
              <a:rPr lang="de-DE" sz="1600" dirty="0" smtClean="0"/>
              <a:t>  </a:t>
            </a:r>
            <a:r>
              <a:rPr lang="de-DE" sz="1600" dirty="0" err="1" smtClean="0"/>
              <a:t>July</a:t>
            </a:r>
            <a:r>
              <a:rPr lang="de-DE" sz="1600" dirty="0" smtClean="0"/>
              <a:t> 1, 2003 (</a:t>
            </a:r>
            <a:r>
              <a:rPr lang="de-DE" sz="1600" dirty="0" err="1" smtClean="0"/>
              <a:t>standardised</a:t>
            </a:r>
            <a:r>
              <a:rPr lang="de-DE" sz="1600" dirty="0" smtClean="0"/>
              <a:t> </a:t>
            </a:r>
            <a:r>
              <a:rPr lang="de-DE" sz="1600" dirty="0" err="1" smtClean="0"/>
              <a:t>within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EU)</a:t>
            </a:r>
          </a:p>
          <a:p>
            <a:r>
              <a:rPr lang="de-DE" sz="1600" dirty="0" err="1" smtClean="0"/>
              <a:t>Since</a:t>
            </a:r>
            <a:r>
              <a:rPr lang="de-DE" sz="1600" dirty="0" smtClean="0"/>
              <a:t> </a:t>
            </a:r>
            <a:r>
              <a:rPr lang="de-DE" sz="1600" dirty="0" err="1" smtClean="0"/>
              <a:t>January</a:t>
            </a:r>
            <a:r>
              <a:rPr lang="de-DE" sz="1600" dirty="0" smtClean="0"/>
              <a:t> 1, 2015 </a:t>
            </a:r>
            <a:r>
              <a:rPr lang="de-DE" sz="1600" dirty="0" err="1" smtClean="0"/>
              <a:t>services</a:t>
            </a:r>
            <a:r>
              <a:rPr lang="de-DE" sz="1600" dirty="0" smtClean="0"/>
              <a:t> </a:t>
            </a:r>
            <a:r>
              <a:rPr lang="de-DE" sz="1600" dirty="0" err="1" smtClean="0"/>
              <a:t>rendered</a:t>
            </a:r>
            <a:r>
              <a:rPr lang="de-DE" sz="1600" dirty="0" smtClean="0"/>
              <a:t> </a:t>
            </a:r>
            <a:r>
              <a:rPr lang="de-DE" sz="1600" dirty="0" err="1" smtClean="0"/>
              <a:t>electronically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  <a:r>
              <a:rPr lang="de-DE" sz="1600" dirty="0" err="1" smtClean="0"/>
              <a:t>entrepreneurs</a:t>
            </a:r>
            <a:r>
              <a:rPr lang="de-DE" sz="1600" dirty="0" smtClean="0"/>
              <a:t> </a:t>
            </a:r>
            <a:r>
              <a:rPr lang="de-DE" sz="1600" dirty="0" err="1" smtClean="0"/>
              <a:t>based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EU </a:t>
            </a:r>
            <a:r>
              <a:rPr lang="de-DE" sz="1600" dirty="0" err="1" smtClean="0"/>
              <a:t>to</a:t>
            </a:r>
            <a:r>
              <a:rPr lang="de-DE" sz="1600" dirty="0" smtClean="0"/>
              <a:t> non-</a:t>
            </a:r>
            <a:r>
              <a:rPr lang="de-DE" sz="1600" dirty="0" err="1" smtClean="0"/>
              <a:t>entrepreneurs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taxed</a:t>
            </a:r>
            <a:r>
              <a:rPr lang="de-DE" sz="1600" dirty="0" smtClean="0"/>
              <a:t> </a:t>
            </a:r>
            <a:r>
              <a:rPr lang="de-DE" sz="1600" dirty="0" err="1" smtClean="0"/>
              <a:t>basically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country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destination</a:t>
            </a:r>
            <a:r>
              <a:rPr lang="de-DE" sz="1600" dirty="0" smtClean="0"/>
              <a:t> </a:t>
            </a:r>
          </a:p>
          <a:p>
            <a:r>
              <a:rPr lang="de-DE" sz="16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smtClean="0"/>
              <a:t>Mini </a:t>
            </a:r>
            <a:r>
              <a:rPr lang="de-DE" sz="1600" dirty="0" err="1" smtClean="0"/>
              <a:t>One</a:t>
            </a:r>
            <a:r>
              <a:rPr lang="de-DE" sz="1600" dirty="0" smtClean="0"/>
              <a:t> </a:t>
            </a:r>
            <a:r>
              <a:rPr lang="de-DE" sz="1600" dirty="0" err="1" smtClean="0"/>
              <a:t>Stop</a:t>
            </a:r>
            <a:r>
              <a:rPr lang="de-DE" sz="1600" dirty="0" smtClean="0"/>
              <a:t> Shop </a:t>
            </a:r>
            <a:r>
              <a:rPr lang="de-DE" sz="1600" dirty="0" smtClean="0"/>
              <a:t>(MOSS)</a:t>
            </a:r>
            <a:endParaRPr lang="de-DE" sz="1600" dirty="0" smtClean="0"/>
          </a:p>
          <a:p>
            <a:r>
              <a:rPr lang="de-DE" sz="1600" dirty="0" err="1" smtClean="0">
                <a:sym typeface="Wingdings" panose="05000000000000000000" pitchFamily="2" charset="2"/>
              </a:rPr>
              <a:t>Retailer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reports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pays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applicable</a:t>
            </a:r>
            <a:r>
              <a:rPr lang="de-DE" sz="1600" dirty="0" smtClean="0">
                <a:sym typeface="Wingdings" panose="05000000000000000000" pitchFamily="2" charset="2"/>
              </a:rPr>
              <a:t> VAT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respective</a:t>
            </a:r>
            <a:r>
              <a:rPr lang="de-DE" sz="1600" dirty="0" smtClean="0">
                <a:sym typeface="Wingdings" panose="05000000000000000000" pitchFamily="2" charset="2"/>
              </a:rPr>
              <a:t> EU </a:t>
            </a:r>
            <a:r>
              <a:rPr lang="de-DE" sz="1600" dirty="0" err="1" smtClean="0">
                <a:sym typeface="Wingdings" panose="05000000000000000000" pitchFamily="2" charset="2"/>
              </a:rPr>
              <a:t>country</a:t>
            </a:r>
            <a:r>
              <a:rPr lang="de-DE" sz="1600" dirty="0" smtClean="0">
                <a:sym typeface="Wingdings" panose="05000000000000000000" pitchFamily="2" charset="2"/>
              </a:rPr>
              <a:t> at a </a:t>
            </a:r>
            <a:r>
              <a:rPr lang="de-DE" sz="1600" dirty="0" err="1" smtClean="0">
                <a:sym typeface="Wingdings" panose="05000000000000000000" pitchFamily="2" charset="2"/>
              </a:rPr>
              <a:t>contact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point</a:t>
            </a:r>
            <a:r>
              <a:rPr lang="de-DE" sz="1600" dirty="0" smtClean="0">
                <a:sym typeface="Wingdings" panose="05000000000000000000" pitchFamily="2" charset="2"/>
              </a:rPr>
              <a:t> in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country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domicile</a:t>
            </a:r>
            <a:r>
              <a:rPr lang="de-DE" sz="1600" dirty="0" smtClean="0">
                <a:sym typeface="Wingdings" panose="05000000000000000000" pitchFamily="2" charset="2"/>
              </a:rPr>
              <a:t> via an electronic </a:t>
            </a:r>
            <a:r>
              <a:rPr lang="de-DE" sz="1600" dirty="0" err="1" smtClean="0">
                <a:sym typeface="Wingdings" panose="05000000000000000000" pitchFamily="2" charset="2"/>
              </a:rPr>
              <a:t>portal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for</a:t>
            </a:r>
            <a:r>
              <a:rPr lang="de-DE" sz="1600" dirty="0" smtClean="0">
                <a:sym typeface="Wingdings" panose="05000000000000000000" pitchFamily="2" charset="2"/>
              </a:rPr>
              <a:t>,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Provision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Websites, Webhosting</a:t>
            </a:r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Remote </a:t>
            </a:r>
            <a:r>
              <a:rPr lang="de-DE" sz="1600" dirty="0" err="1" smtClean="0">
                <a:sym typeface="Wingdings" panose="05000000000000000000" pitchFamily="2" charset="2"/>
              </a:rPr>
              <a:t>maintenance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programmes</a:t>
            </a:r>
            <a:r>
              <a:rPr lang="de-DE" sz="1600" dirty="0" smtClean="0">
                <a:sym typeface="Wingdings" panose="05000000000000000000" pitchFamily="2" charset="2"/>
              </a:rPr>
              <a:t>, remote </a:t>
            </a:r>
            <a:r>
              <a:rPr lang="de-DE" sz="1600" dirty="0" err="1" smtClean="0">
                <a:sym typeface="Wingdings" panose="05000000000000000000" pitchFamily="2" charset="2"/>
              </a:rPr>
              <a:t>maintenance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systems</a:t>
            </a:r>
            <a:r>
              <a:rPr lang="de-DE" sz="1600" dirty="0" smtClean="0">
                <a:sym typeface="Wingdings" panose="05000000000000000000" pitchFamily="2" charset="2"/>
              </a:rPr>
              <a:t>, online Data Warehousing, online </a:t>
            </a:r>
            <a:r>
              <a:rPr lang="de-DE" sz="1600" dirty="0" err="1" smtClean="0">
                <a:sym typeface="Wingdings" panose="05000000000000000000" pitchFamily="2" charset="2"/>
              </a:rPr>
              <a:t>provision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storage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space</a:t>
            </a:r>
            <a:endParaRPr lang="de-DE" sz="1600" dirty="0" smtClean="0">
              <a:sym typeface="Wingdings" panose="05000000000000000000" pitchFamily="2" charset="2"/>
            </a:endParaRP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Software </a:t>
            </a:r>
            <a:r>
              <a:rPr lang="de-DE" sz="1600" dirty="0" err="1" smtClean="0">
                <a:sym typeface="Wingdings" panose="05000000000000000000" pitchFamily="2" charset="2"/>
              </a:rPr>
              <a:t>access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download</a:t>
            </a:r>
            <a:r>
              <a:rPr lang="de-DE" sz="1600" dirty="0" smtClean="0">
                <a:sym typeface="Wingdings" panose="05000000000000000000" pitchFamily="2" charset="2"/>
              </a:rPr>
              <a:t>, video-</a:t>
            </a:r>
            <a:r>
              <a:rPr lang="de-DE" sz="1600" dirty="0" err="1" smtClean="0">
                <a:sym typeface="Wingdings" panose="05000000000000000000" pitchFamily="2" charset="2"/>
              </a:rPr>
              <a:t>data</a:t>
            </a:r>
            <a:r>
              <a:rPr lang="de-DE" sz="1600" dirty="0" smtClean="0">
                <a:sym typeface="Wingdings" panose="05000000000000000000" pitchFamily="2" charset="2"/>
              </a:rPr>
              <a:t>, audio-</a:t>
            </a:r>
            <a:r>
              <a:rPr lang="de-DE" sz="1600" dirty="0" err="1" smtClean="0">
                <a:sym typeface="Wingdings" panose="05000000000000000000" pitchFamily="2" charset="2"/>
              </a:rPr>
              <a:t>data</a:t>
            </a:r>
            <a:r>
              <a:rPr lang="de-DE" sz="1600" dirty="0" smtClean="0">
                <a:sym typeface="Wingdings" panose="05000000000000000000" pitchFamily="2" charset="2"/>
              </a:rPr>
              <a:t>, 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Provision </a:t>
            </a:r>
            <a:r>
              <a:rPr lang="de-DE" sz="1600" dirty="0" err="1" smtClean="0">
                <a:sym typeface="Wingdings" panose="05000000000000000000" pitchFamily="2" charset="2"/>
              </a:rPr>
              <a:t>of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texts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information</a:t>
            </a:r>
            <a:r>
              <a:rPr lang="de-DE" sz="1600" dirty="0" smtClean="0">
                <a:sym typeface="Wingdings" panose="05000000000000000000" pitchFamily="2" charset="2"/>
              </a:rPr>
              <a:t>, </a:t>
            </a:r>
            <a:r>
              <a:rPr lang="de-DE" sz="1600" dirty="0" err="1" smtClean="0">
                <a:sym typeface="Wingdings" panose="05000000000000000000" pitchFamily="2" charset="2"/>
              </a:rPr>
              <a:t>Ebooks</a:t>
            </a:r>
            <a:r>
              <a:rPr lang="de-DE" sz="1600" dirty="0" smtClean="0">
                <a:sym typeface="Wingdings" panose="05000000000000000000" pitchFamily="2" charset="2"/>
              </a:rPr>
              <a:t>, Online </a:t>
            </a:r>
            <a:r>
              <a:rPr lang="de-DE" sz="1600" dirty="0" err="1" smtClean="0">
                <a:sym typeface="Wingdings" panose="05000000000000000000" pitchFamily="2" charset="2"/>
              </a:rPr>
              <a:t>papers</a:t>
            </a:r>
            <a:r>
              <a:rPr lang="de-DE" sz="1600" dirty="0" smtClean="0">
                <a:sym typeface="Wingdings" panose="05000000000000000000" pitchFamily="2" charset="2"/>
              </a:rPr>
              <a:t>, </a:t>
            </a:r>
            <a:r>
              <a:rPr lang="de-DE" sz="1600" dirty="0" err="1" smtClean="0">
                <a:sym typeface="Wingdings" panose="05000000000000000000" pitchFamily="2" charset="2"/>
              </a:rPr>
              <a:t>traffic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news</a:t>
            </a:r>
            <a:r>
              <a:rPr lang="de-DE" sz="1600" dirty="0" smtClean="0">
                <a:sym typeface="Wingdings" panose="05000000000000000000" pitchFamily="2" charset="2"/>
              </a:rPr>
              <a:t>, </a:t>
            </a:r>
            <a:r>
              <a:rPr lang="de-DE" sz="1600" dirty="0" err="1" smtClean="0">
                <a:sym typeface="Wingdings" panose="05000000000000000000" pitchFamily="2" charset="2"/>
              </a:rPr>
              <a:t>weather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forecasts</a:t>
            </a:r>
            <a:endParaRPr lang="de-DE" sz="1600" dirty="0" smtClean="0">
              <a:sym typeface="Wingdings" panose="05000000000000000000" pitchFamily="2" charset="2"/>
            </a:endParaRP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Online </a:t>
            </a:r>
            <a:r>
              <a:rPr lang="de-DE" sz="1600" dirty="0" err="1" smtClean="0">
                <a:sym typeface="Wingdings" panose="05000000000000000000" pitchFamily="2" charset="2"/>
              </a:rPr>
              <a:t>auctions</a:t>
            </a:r>
            <a:r>
              <a:rPr lang="de-DE" sz="1600" dirty="0" smtClean="0">
                <a:sym typeface="Wingdings" panose="05000000000000000000" pitchFamily="2" charset="2"/>
              </a:rPr>
              <a:t>, online </a:t>
            </a:r>
            <a:r>
              <a:rPr lang="de-DE" sz="1600" dirty="0" err="1" smtClean="0">
                <a:sym typeface="Wingdings" panose="05000000000000000000" pitchFamily="2" charset="2"/>
              </a:rPr>
              <a:t>marketplaces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Online </a:t>
            </a:r>
            <a:r>
              <a:rPr lang="de-DE" sz="1600" dirty="0" err="1" smtClean="0">
                <a:sym typeface="Wingdings" panose="05000000000000000000" pitchFamily="2" charset="2"/>
              </a:rPr>
              <a:t>gaming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gambling</a:t>
            </a:r>
            <a:endParaRPr lang="de-DE" sz="1600" dirty="0" smtClean="0">
              <a:sym typeface="Wingdings" panose="05000000000000000000" pitchFamily="2" charset="2"/>
            </a:endParaRP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Online </a:t>
            </a:r>
            <a:r>
              <a:rPr lang="de-DE" sz="1600" dirty="0" err="1" smtClean="0">
                <a:sym typeface="Wingdings" panose="05000000000000000000" pitchFamily="2" charset="2"/>
              </a:rPr>
              <a:t>broadcasts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events</a:t>
            </a:r>
            <a:endParaRPr lang="de-DE" sz="1600" dirty="0" smtClean="0">
              <a:sym typeface="Wingdings" panose="05000000000000000000" pitchFamily="2" charset="2"/>
            </a:endParaRP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TV on </a:t>
            </a:r>
            <a:r>
              <a:rPr lang="de-DE" sz="1600" dirty="0" err="1" smtClean="0">
                <a:sym typeface="Wingdings" panose="05000000000000000000" pitchFamily="2" charset="2"/>
              </a:rPr>
              <a:t>demand</a:t>
            </a:r>
            <a:endParaRPr lang="de-DE" sz="1600" dirty="0" smtClean="0">
              <a:sym typeface="Wingdings" panose="05000000000000000000" pitchFamily="2" charset="2"/>
            </a:endParaRP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sym typeface="Wingdings" panose="05000000000000000000" pitchFamily="2" charset="2"/>
              </a:rPr>
              <a:t>Virtual </a:t>
            </a:r>
            <a:r>
              <a:rPr lang="de-DE" sz="1600" dirty="0" err="1" smtClean="0">
                <a:sym typeface="Wingdings" panose="05000000000000000000" pitchFamily="2" charset="2"/>
              </a:rPr>
              <a:t>classrooms</a:t>
            </a:r>
            <a:endParaRPr lang="de-DE" sz="1600" dirty="0" smtClean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8658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selling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Businesses selling goods to consumers </a:t>
            </a:r>
            <a:r>
              <a:rPr lang="en-US" sz="1600" dirty="0" smtClean="0"/>
              <a:t>(without VAT ID) in </a:t>
            </a:r>
            <a:r>
              <a:rPr lang="en-US" sz="1600" dirty="0"/>
              <a:t>other countries most likely will face an obligation to charge and collect local consumption taxes.  The EU has created a special regime, known as Distance Selling, to simplify the administration and burden as far as possible to encourage free trade in the zone. 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de-DE" sz="16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The </a:t>
            </a:r>
            <a:r>
              <a:rPr lang="en-US" sz="1600" dirty="0"/>
              <a:t>basic rules are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Retailers may initially sell to private individuals in other EU states under their local VAT number at their home VAT </a:t>
            </a:r>
            <a:r>
              <a:rPr lang="en-US" sz="1600" dirty="0" smtClean="0"/>
              <a:t>rate.</a:t>
            </a:r>
            <a:r>
              <a:rPr lang="en-US" sz="1600" dirty="0"/>
              <a:t>  For example, a </a:t>
            </a:r>
            <a:r>
              <a:rPr lang="en-US" sz="1600" dirty="0" smtClean="0"/>
              <a:t>French</a:t>
            </a:r>
            <a:r>
              <a:rPr lang="en-US" sz="1600" dirty="0"/>
              <a:t> retailer sells handbags at the </a:t>
            </a:r>
            <a:r>
              <a:rPr lang="en-US" sz="1600" dirty="0" smtClean="0"/>
              <a:t>French </a:t>
            </a:r>
            <a:r>
              <a:rPr lang="en-US" sz="1600" dirty="0"/>
              <a:t>VAT rate of </a:t>
            </a:r>
            <a:r>
              <a:rPr lang="en-US" sz="1600" dirty="0" smtClean="0"/>
              <a:t>20% </a:t>
            </a:r>
            <a:r>
              <a:rPr lang="en-US" sz="1600" dirty="0"/>
              <a:t>to </a:t>
            </a:r>
            <a:r>
              <a:rPr lang="en-US" sz="1600" dirty="0" smtClean="0"/>
              <a:t>German </a:t>
            </a:r>
            <a:r>
              <a:rPr lang="en-US" sz="1600" dirty="0"/>
              <a:t>customers instead of </a:t>
            </a:r>
            <a:r>
              <a:rPr lang="en-US" sz="1600" dirty="0" smtClean="0"/>
              <a:t>German</a:t>
            </a:r>
            <a:r>
              <a:rPr lang="en-US" sz="1600" dirty="0"/>
              <a:t> VAT rate of </a:t>
            </a:r>
            <a:r>
              <a:rPr lang="en-US" sz="1600" dirty="0" smtClean="0"/>
              <a:t>19%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Once they pass the respective country’s distance selling annual threshold, they must register as a non-resident VAT trader in the country.  Continuing the example, if the </a:t>
            </a:r>
            <a:r>
              <a:rPr lang="en-US" sz="1600" dirty="0" smtClean="0"/>
              <a:t>French </a:t>
            </a:r>
            <a:r>
              <a:rPr lang="en-US" sz="1600" dirty="0"/>
              <a:t>retailer sold more than €100,000 worth of goods in Germany.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They then continue to sell, but charge the local VAT.  In the example, this would mean the </a:t>
            </a:r>
            <a:r>
              <a:rPr lang="en-US" sz="1600" dirty="0" smtClean="0"/>
              <a:t>French </a:t>
            </a:r>
            <a:r>
              <a:rPr lang="en-US" sz="1600" dirty="0"/>
              <a:t>company charging 19% VAT, which is payable to the German tax authorities through a German VAT return.</a:t>
            </a: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22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Exceeding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Threshold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err="1" smtClean="0"/>
              <a:t>Threshold</a:t>
            </a:r>
            <a:r>
              <a:rPr lang="de-DE" sz="1600" dirty="0" smtClean="0"/>
              <a:t> in Germany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Netherlands</a:t>
            </a:r>
            <a:r>
              <a:rPr lang="de-DE" sz="1600" dirty="0" smtClean="0"/>
              <a:t>: </a:t>
            </a:r>
            <a:r>
              <a:rPr lang="de-DE" sz="1600" b="1" dirty="0" smtClean="0"/>
              <a:t>EUR 100,000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/>
              <a:t>As </a:t>
            </a:r>
            <a:r>
              <a:rPr lang="de-DE" sz="1600" dirty="0" err="1" smtClean="0"/>
              <a:t>soon</a:t>
            </a:r>
            <a:r>
              <a:rPr lang="de-DE" sz="1600" dirty="0" smtClean="0"/>
              <a:t> </a:t>
            </a:r>
            <a:r>
              <a:rPr lang="de-DE" sz="1600" dirty="0" err="1" smtClean="0"/>
              <a:t>as</a:t>
            </a:r>
            <a:r>
              <a:rPr lang="de-DE" sz="1600" dirty="0" smtClean="0"/>
              <a:t> </a:t>
            </a:r>
            <a:r>
              <a:rPr lang="de-DE" sz="1600" dirty="0" err="1" smtClean="0"/>
              <a:t>this</a:t>
            </a:r>
            <a:r>
              <a:rPr lang="de-DE" sz="1600" dirty="0" smtClean="0"/>
              <a:t> </a:t>
            </a:r>
            <a:r>
              <a:rPr lang="de-DE" sz="1600" dirty="0" err="1" smtClean="0"/>
              <a:t>threshold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exceeded</a:t>
            </a:r>
            <a:r>
              <a:rPr lang="de-DE" sz="1600" dirty="0" smtClean="0"/>
              <a:t>, VAT must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paid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exceeding</a:t>
            </a:r>
            <a:r>
              <a:rPr lang="de-DE" sz="1600" dirty="0" smtClean="0"/>
              <a:t> </a:t>
            </a:r>
            <a:r>
              <a:rPr lang="de-DE" sz="1600" dirty="0" err="1" smtClean="0"/>
              <a:t>turnovers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/>
              <a:t>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following</a:t>
            </a:r>
            <a:r>
              <a:rPr lang="de-DE" sz="1600" dirty="0" smtClean="0"/>
              <a:t> </a:t>
            </a:r>
            <a:r>
              <a:rPr lang="de-DE" sz="1600" dirty="0" err="1" smtClean="0"/>
              <a:t>year</a:t>
            </a:r>
            <a:r>
              <a:rPr lang="de-DE" sz="1600" dirty="0" smtClean="0"/>
              <a:t> </a:t>
            </a:r>
            <a:r>
              <a:rPr lang="de-DE" sz="1600" dirty="0" err="1" smtClean="0"/>
              <a:t>there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threshold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VAT must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paid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all </a:t>
            </a:r>
            <a:r>
              <a:rPr lang="de-DE" sz="1600" dirty="0" err="1" smtClean="0"/>
              <a:t>turnovers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err="1" smtClean="0"/>
              <a:t>Thresholds</a:t>
            </a:r>
            <a:r>
              <a:rPr lang="de-DE" sz="1600" dirty="0" smtClean="0"/>
              <a:t> </a:t>
            </a:r>
            <a:r>
              <a:rPr lang="de-DE" sz="1600" dirty="0" smtClean="0"/>
              <a:t>(p.a.) in </a:t>
            </a:r>
            <a:r>
              <a:rPr lang="de-DE" sz="1600" dirty="0" smtClean="0"/>
              <a:t>EU </a:t>
            </a:r>
            <a:r>
              <a:rPr lang="de-DE" sz="1600" dirty="0" smtClean="0"/>
              <a:t>countries on April 2016: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61718"/>
              </p:ext>
            </p:extLst>
          </p:nvPr>
        </p:nvGraphicFramePr>
        <p:xfrm>
          <a:off x="1066799" y="3190238"/>
          <a:ext cx="8956676" cy="370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8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592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EUR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100,000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Germany, France, Luxembourg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Netherlands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523">
                <a:tc>
                  <a:txBody>
                    <a:bodyPr/>
                    <a:lstStyle/>
                    <a:p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EUR 89,493 (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GBP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70,000)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15472"/>
                  </a:ext>
                </a:extLst>
              </a:tr>
              <a:tr h="292523"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EUR 42,153 (CZK 1,140,000)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Czech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Republic</a:t>
                      </a:r>
                      <a:endParaRPr lang="de-DE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217962"/>
                  </a:ext>
                </a:extLst>
              </a:tr>
              <a:tr h="292523"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EUR 38,831 (HRK 270,000)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Croatia</a:t>
                      </a:r>
                      <a:endParaRPr lang="de-DE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212688"/>
                  </a:ext>
                </a:extLst>
              </a:tr>
              <a:tr h="292523"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EUR 37,557 (DKK 280,000)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Denmark</a:t>
                      </a:r>
                      <a:endParaRPr lang="de-DE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248224"/>
                  </a:ext>
                </a:extLst>
              </a:tr>
              <a:tr h="292523"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EUR 37,300 (PLN 160,000)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Poland</a:t>
                      </a:r>
                      <a:endParaRPr lang="de-DE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410216"/>
                  </a:ext>
                </a:extLst>
              </a:tr>
              <a:tr h="292523"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EUR 35,791 (BGN 70,000)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5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Bulgaria</a:t>
                      </a:r>
                      <a:endParaRPr lang="de-DE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975709"/>
                  </a:ext>
                </a:extLst>
              </a:tr>
              <a:tr h="78317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EUR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35,000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Belgium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 Estonia,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Ireland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Greece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 Spain, France,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Italy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Cyprus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Latvia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Lithuania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Hungary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, Malta,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Austria, Portugal,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Finland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Slovenia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Slovakia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Finland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57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EUR 34,433 (SEK 320,000)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Sweden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57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EUR 26,353 (RON 118,000)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Romania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46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5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107" y="1773238"/>
            <a:ext cx="5314824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4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VAT registration in </a:t>
            </a:r>
            <a:r>
              <a:rPr lang="en-US" dirty="0" smtClean="0"/>
              <a:t>Germany / Netherlands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842" lvl="1" indent="-457200">
              <a:buAutoNum type="arabicParenR"/>
            </a:pPr>
            <a:r>
              <a:rPr lang="en-GB" sz="1600" dirty="0" smtClean="0"/>
              <a:t>Competent tax </a:t>
            </a:r>
            <a:r>
              <a:rPr lang="en-GB" sz="1600" dirty="0" smtClean="0"/>
              <a:t>office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Germany: depends </a:t>
            </a:r>
            <a:r>
              <a:rPr lang="en-GB" sz="1600" dirty="0" smtClean="0"/>
              <a:t>on the home country of the tax payer, e.g. Kleve for the Netherlands, Munich for Italy and </a:t>
            </a:r>
            <a:r>
              <a:rPr lang="en-GB" sz="1600" dirty="0" smtClean="0"/>
              <a:t>Austria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Netherlands: Heerlen</a:t>
            </a:r>
            <a:endParaRPr lang="en-GB" sz="1600" dirty="0" smtClean="0"/>
          </a:p>
          <a:p>
            <a:pPr marL="458842" lvl="1" indent="-457200">
              <a:buFont typeface="+mj-lt"/>
              <a:buAutoNum type="arabicParenR" startAt="2"/>
            </a:pPr>
            <a:r>
              <a:rPr lang="en-GB" sz="1600" dirty="0" smtClean="0"/>
              <a:t>Filing </a:t>
            </a:r>
            <a:r>
              <a:rPr lang="en-GB" sz="1600" dirty="0"/>
              <a:t>of a questionnaire for VAT registration with focus </a:t>
            </a:r>
            <a:r>
              <a:rPr lang="en-GB" sz="1600" dirty="0" smtClean="0"/>
              <a:t>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Activities </a:t>
            </a:r>
            <a:r>
              <a:rPr lang="en-GB" sz="1600" dirty="0"/>
              <a:t>of the </a:t>
            </a:r>
            <a:r>
              <a:rPr lang="en-GB" sz="1600" dirty="0" smtClean="0"/>
              <a:t>company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Kind </a:t>
            </a:r>
            <a:r>
              <a:rPr lang="en-GB" sz="1600" dirty="0"/>
              <a:t>of goods </a:t>
            </a:r>
            <a:r>
              <a:rPr lang="en-GB" sz="1600" dirty="0" smtClean="0"/>
              <a:t>or services that are taxable in Germany / Netherlands</a:t>
            </a:r>
            <a:endParaRPr lang="en-GB" sz="1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Information </a:t>
            </a:r>
            <a:r>
              <a:rPr lang="en-GB" sz="1600" dirty="0"/>
              <a:t>whether there is a PE / </a:t>
            </a:r>
            <a:r>
              <a:rPr lang="en-GB" sz="1600" dirty="0" smtClean="0"/>
              <a:t>warehouse</a:t>
            </a:r>
            <a:endParaRPr lang="en-GB" sz="1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Information </a:t>
            </a:r>
            <a:r>
              <a:rPr lang="en-GB" sz="1600" dirty="0"/>
              <a:t>whether the trader is a distance seller (threshold of EUR 100,000</a:t>
            </a:r>
            <a:r>
              <a:rPr lang="en-GB" sz="1600" dirty="0" smtClean="0"/>
              <a:t>!)</a:t>
            </a:r>
          </a:p>
          <a:p>
            <a:pPr marL="458842" lvl="1" indent="-457200">
              <a:buFont typeface="+mj-lt"/>
              <a:buAutoNum type="arabicParenR" startAt="3"/>
            </a:pPr>
            <a:r>
              <a:rPr lang="en-GB" sz="1600" dirty="0" smtClean="0"/>
              <a:t>Allocation </a:t>
            </a:r>
            <a:r>
              <a:rPr lang="en-GB" sz="1600" dirty="0"/>
              <a:t>of a German tax number and VAT </a:t>
            </a:r>
            <a:r>
              <a:rPr lang="en-GB" sz="1600" dirty="0" smtClean="0"/>
              <a:t>ID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Germany</a:t>
            </a:r>
            <a:r>
              <a:rPr lang="en-GB" sz="1600" dirty="0"/>
              <a:t>: </a:t>
            </a:r>
            <a:r>
              <a:rPr lang="en-GB" sz="1600" dirty="0" smtClean="0"/>
              <a:t>tax number and (different) VAT ID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Netherlands: tax number is part of the VAT ID</a:t>
            </a:r>
            <a:endParaRPr lang="en-GB" sz="1600" dirty="0"/>
          </a:p>
          <a:p>
            <a:pPr marL="458842" lvl="1" indent="-457200">
              <a:buFont typeface="+mj-lt"/>
              <a:buAutoNum type="arabicParenR" startAt="3"/>
            </a:pPr>
            <a:r>
              <a:rPr lang="en-GB" sz="1600" dirty="0" smtClean="0"/>
              <a:t>Filing </a:t>
            </a:r>
            <a:r>
              <a:rPr lang="en-GB" sz="1600" dirty="0"/>
              <a:t>of </a:t>
            </a:r>
            <a:r>
              <a:rPr lang="en-GB" sz="1600" dirty="0" smtClean="0"/>
              <a:t>VAT returns:</a:t>
            </a:r>
            <a:endParaRPr lang="en-GB" sz="1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Germany: </a:t>
            </a:r>
            <a:r>
              <a:rPr lang="en-GB" sz="1600" dirty="0"/>
              <a:t>monthly preliminary VAT returns, </a:t>
            </a:r>
            <a:r>
              <a:rPr lang="en-GB" sz="1600" dirty="0" smtClean="0"/>
              <a:t>annual </a:t>
            </a:r>
            <a:r>
              <a:rPr lang="en-GB" sz="1600" dirty="0"/>
              <a:t>VAT returns for former </a:t>
            </a:r>
            <a:r>
              <a:rPr lang="en-GB" sz="1600" dirty="0" smtClean="0"/>
              <a:t>years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 smtClean="0"/>
              <a:t>Netherlands: quarterly VAT returns, annual </a:t>
            </a:r>
            <a:r>
              <a:rPr lang="en-GB" sz="1600" dirty="0"/>
              <a:t>VAT returns for former years</a:t>
            </a:r>
          </a:p>
          <a:p>
            <a:pPr lvl="2">
              <a:buFontTx/>
              <a:buChar char="-"/>
            </a:pPr>
            <a:endParaRPr lang="en-GB" dirty="0" smtClean="0"/>
          </a:p>
          <a:p>
            <a:pPr marL="342840" marR="0" lvl="0" indent="-34284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158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6">
      <a:dk1>
        <a:srgbClr val="000000"/>
      </a:dk1>
      <a:lt1>
        <a:srgbClr val="FFFFFF"/>
      </a:lt1>
      <a:dk2>
        <a:srgbClr val="00AEEF"/>
      </a:dk2>
      <a:lt2>
        <a:srgbClr val="C3D0E4"/>
      </a:lt2>
      <a:accent1>
        <a:srgbClr val="711471"/>
      </a:accent1>
      <a:accent2>
        <a:srgbClr val="E5B53B"/>
      </a:accent2>
      <a:accent3>
        <a:srgbClr val="FFFFFF"/>
      </a:accent3>
      <a:accent4>
        <a:srgbClr val="000000"/>
      </a:accent4>
      <a:accent5>
        <a:srgbClr val="BBAABB"/>
      </a:accent5>
      <a:accent6>
        <a:srgbClr val="CFA435"/>
      </a:accent6>
      <a:hlink>
        <a:srgbClr val="00928F"/>
      </a:hlink>
      <a:folHlink>
        <a:srgbClr val="60527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thens 2014 template">
  <a:themeElements>
    <a:clrScheme name="MS_Main PowerPoint 16">
      <a:dk1>
        <a:srgbClr val="000000"/>
      </a:dk1>
      <a:lt1>
        <a:srgbClr val="FFFFFF"/>
      </a:lt1>
      <a:dk2>
        <a:srgbClr val="00AEEF"/>
      </a:dk2>
      <a:lt2>
        <a:srgbClr val="C3D0E4"/>
      </a:lt2>
      <a:accent1>
        <a:srgbClr val="711471"/>
      </a:accent1>
      <a:accent2>
        <a:srgbClr val="E5B53B"/>
      </a:accent2>
      <a:accent3>
        <a:srgbClr val="FFFFFF"/>
      </a:accent3>
      <a:accent4>
        <a:srgbClr val="000000"/>
      </a:accent4>
      <a:accent5>
        <a:srgbClr val="BBAABB"/>
      </a:accent5>
      <a:accent6>
        <a:srgbClr val="CFA435"/>
      </a:accent6>
      <a:hlink>
        <a:srgbClr val="00928F"/>
      </a:hlink>
      <a:folHlink>
        <a:srgbClr val="605270"/>
      </a:folHlink>
    </a:clrScheme>
    <a:fontScheme name="MS_Main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Main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Main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Main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Main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Main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Main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Main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Main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Main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Main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Main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Main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Main PowerPoint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Main PowerPoint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Main PowerPoint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Main PowerPoint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MSEL European Training Programme Template.potx</Template>
  <TotalTime>270</TotalTime>
  <Words>1604</Words>
  <Application>Microsoft Office PowerPoint</Application>
  <PresentationFormat>Aangepast</PresentationFormat>
  <Paragraphs>167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Wingdings</vt:lpstr>
      <vt:lpstr>1_Custom Design</vt:lpstr>
      <vt:lpstr>Athens 2014 template</vt:lpstr>
      <vt:lpstr>  </vt:lpstr>
      <vt:lpstr>Intro</vt:lpstr>
      <vt:lpstr>E-Commerce Turnovers</vt:lpstr>
      <vt:lpstr>VAT principles</vt:lpstr>
      <vt:lpstr>VAT principles</vt:lpstr>
      <vt:lpstr>Distance selling</vt:lpstr>
      <vt:lpstr>Exceeding of Threshold </vt:lpstr>
      <vt:lpstr>Example</vt:lpstr>
      <vt:lpstr>VAT registration in Germany / Netherlands</vt:lpstr>
      <vt:lpstr>Experiences with the registration </vt:lpstr>
      <vt:lpstr>Experiences with the registration </vt:lpstr>
      <vt:lpstr>Double taxation?</vt:lpstr>
      <vt:lpstr>EU VAT Proposals for E-Commerce</vt:lpstr>
      <vt:lpstr>EU VAT Proposals for E-Commerce</vt:lpstr>
      <vt:lpstr>Questions?</vt:lpstr>
    </vt:vector>
  </TitlesOfParts>
  <Company>Moore Stephens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Strength</dc:title>
  <dc:creator>vlittler</dc:creator>
  <cp:lastModifiedBy>Kevin van Maasdam</cp:lastModifiedBy>
  <cp:revision>126</cp:revision>
  <dcterms:created xsi:type="dcterms:W3CDTF">2013-06-18T08:49:52Z</dcterms:created>
  <dcterms:modified xsi:type="dcterms:W3CDTF">2017-01-30T12:55:48Z</dcterms:modified>
</cp:coreProperties>
</file>